
<file path=[Content_Types].xml><?xml version="1.0" encoding="utf-8"?>
<Types xmlns="http://schemas.openxmlformats.org/package/2006/content-types">
  <Default Extension="gif" ContentType="image/gif"/>
  <Default Extension="jpg" ContentType="image/jpeg"/>
  <Default Extension="xml" ContentType="application/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45.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slides/slide23.xml" ContentType="application/vnd.openxmlformats-officedocument.presentationml.slide+xml"/>
  <Override PartName="/ppt/notesSlides/notesSlide30.xml" ContentType="application/vnd.openxmlformats-officedocument.presentationml.notesSlide+xml"/>
  <Override PartName="/ppt/slides/slide22.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notesSlides/notesSlide28.xml" ContentType="application/vnd.openxmlformats-officedocument.presentationml.notesSlide+xml"/>
  <Override PartName="/ppt/slideLayouts/slideLayout7.xml" ContentType="application/vnd.openxmlformats-officedocument.presentationml.slideLayout+xml"/>
  <Override PartName="/ppt/slides/slide29.xml" ContentType="application/vnd.openxmlformats-officedocument.presentationml.slide+xml"/>
  <Override PartName="/ppt/slides/slide38.xml" ContentType="application/vnd.openxmlformats-officedocument.presentationml.slide+xml"/>
  <Override PartName="/ppt/slides/slide28.xml" ContentType="application/vnd.openxmlformats-officedocument.presentationml.slide+xml"/>
  <Override PartName="/ppt/notesSlides/notesSlide13.xml" ContentType="application/vnd.openxmlformats-officedocument.presentationml.notesSlide+xml"/>
  <Override PartName="/ppt/slides/slide43.xml" ContentType="application/vnd.openxmlformats-officedocument.presentationml.slide+xml"/>
  <Override PartName="/ppt/notesSlides/notesSlide46.xml" ContentType="application/vnd.openxmlformats-officedocument.presentationml.notesSlide+xml"/>
  <Override PartName="/ppt/slides/slide19.xml" ContentType="application/vnd.openxmlformats-officedocument.presentationml.slide+xml"/>
  <Override PartName="/ppt/slides/slide4.xml" ContentType="application/vnd.openxmlformats-officedocument.presentationml.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slides/slide6.xml" ContentType="application/vnd.openxmlformats-officedocument.presentationml.slide+xml"/>
  <Override PartName="/ppt/slideLayouts/slideLayout11.xml" ContentType="application/vnd.openxmlformats-officedocument.presentationml.slideLayout+xml"/>
  <Override PartName="/ppt/slides/slide20.xml" ContentType="application/vnd.openxmlformats-officedocument.presentationml.slide+xml"/>
  <Override PartName="/ppt/slides/slide47.xml" ContentType="application/vnd.openxmlformats-officedocument.presentationml.slide+xml"/>
  <Override PartName="/ppt/slides/slide32.xml" ContentType="application/vnd.openxmlformats-officedocument.presentationml.slide+xml"/>
  <Override PartName="/ppt/slides/slide17.xml" ContentType="application/vnd.openxmlformats-officedocument.presentationml.slide+xml"/>
  <Override PartName="/docProps/app.xml" ContentType="application/vnd.openxmlformats-officedocument.extended-properties+xml"/>
  <Override PartName="/ppt/tableStyles.xml" ContentType="application/vnd.openxmlformats-officedocument.presentationml.tableStyles+xml"/>
  <Override PartName="/ppt/notesSlides/notesSlide4.xml" ContentType="application/vnd.openxmlformats-officedocument.presentationml.notesSlide+xml"/>
  <Override PartName="/ppt/slides/slide7.xml" ContentType="application/vnd.openxmlformats-officedocument.presentationml.slide+xml"/>
  <Override PartName="/ppt/slides/slide41.xml" ContentType="application/vnd.openxmlformats-officedocument.presentationml.slide+xml"/>
  <Override PartName="/ppt/slideLayouts/slideLayout5.xml" ContentType="application/vnd.openxmlformats-officedocument.presentationml.slideLayout+xml"/>
  <Override PartName="/ppt/slides/slide2.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Override PartName="/ppt/slides/slide8.xml" ContentType="application/vnd.openxmlformats-officedocument.presentationml.slide+xml"/>
  <Override PartName="/ppt/notesSlides/notesSlide37.xml" ContentType="application/vnd.openxmlformats-officedocument.presentationml.notesSlide+xml"/>
  <Override PartName="/ppt/notesSlides/notesSlide7.xml" ContentType="application/vnd.openxmlformats-officedocument.presentationml.notesSlide+xml"/>
  <Override PartName="/ppt/slides/slide10.xml" ContentType="application/vnd.openxmlformats-officedocument.presentationml.slide+xml"/>
  <Override PartName="/ppt/notesSlides/notesSlide11.xml" ContentType="application/vnd.openxmlformats-officedocument.presentationml.notesSlide+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comments/comment1.xml" ContentType="application/vnd.openxmlformats-officedocument.presentationml.comment+xml"/>
  <Override PartName="/docProps/core.xml" ContentType="application/vnd.openxmlformats-package.core-properties+xml"/>
  <Override PartName="/ppt/slideLayouts/slideLayout8.xml" ContentType="application/vnd.openxmlformats-officedocument.presentationml.slideLayout+xml"/>
  <Override PartName="/ppt/slides/slide12.xml" ContentType="application/vnd.openxmlformats-officedocument.presentationml.slide+xml"/>
  <Override PartName="/ppt/slideLayouts/slideLayout1.xml" ContentType="application/vnd.openxmlformats-officedocument.presentationml.slideLayout+xml"/>
  <Override PartName="/ppt/notesSlides/notesSlide27.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4.xml" ContentType="application/vnd.openxmlformats-officedocument.presentationml.slideLayout+xml"/>
  <Override PartName="/ppt/notesSlides/notesSlide22.xml" ContentType="application/vnd.openxmlformats-officedocument.presentationml.notesSlide+xml"/>
  <Override PartName="/ppt/slides/slide3.xml" ContentType="application/vnd.openxmlformats-officedocument.presentationml.slide+xml"/>
  <Override PartName="/ppt/theme/theme1.xml" ContentType="application/vnd.openxmlformats-officedocument.theme+xml"/>
  <Override PartName="/ppt/notesSlides/notesSlide15.xml" ContentType="application/vnd.openxmlformats-officedocument.presentationml.notesSlide+xml"/>
  <Override PartName="/ppt/slides/slide13.xml" ContentType="application/vnd.openxmlformats-officedocument.presentationml.slide+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commentAuthors.xml" ContentType="application/vnd.openxmlformats-officedocument.presentationml.commentAuthors.main+xml"/>
  <Override PartName="/ppt/slideLayouts/slideLayout10.xml" ContentType="application/vnd.openxmlformats-officedocument.presentationml.slideLayout+xml"/>
  <Override PartName="/ppt/slides/slide1.xml" ContentType="application/vnd.openxmlformats-officedocument.presentationml.slide+xml"/>
  <Override PartName="/ppt/slides/slide25.xml" ContentType="application/vnd.openxmlformats-officedocument.presentationml.slide+xml"/>
  <Override PartName="/ppt/notesSlides/notesSlide42.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slides/slide26.xml" ContentType="application/vnd.openxmlformats-officedocument.presentationml.slide+xml"/>
  <Override PartName="/ppt/theme/theme2.xml" ContentType="application/vnd.openxmlformats-officedocument.them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40.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35.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s/slide42.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46.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4.xml" ContentType="application/vnd.openxmlformats-officedocument.presentationml.notesSlide+xml"/>
  <Override PartName="/ppt/slides/slide9.xml" ContentType="application/vnd.openxmlformats-officedocument.presentationml.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trictFirstAndLastChars="0">
  <p:sldMasterIdLst>
    <p:sldMasterId id="2147483648" r:id="rId1"/>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F4BB1927-D6A4-4A37-81FD-519F14F51C1C}">
  <a:tblStyle styleId="{5940675A-B579-460E-94D1-54222C63F5DA}" styleName="No Style, Table Grid">
    <a:wholeTbl>
      <a:tcTxStyle>
        <a:fontRef idx="minor">
          <a:srgbClr val="000000"/>
        </a:fontRef>
        <a:schemeClr val="tx1"/>
      </a:tcTxStyle>
      <a:tcStyle>
        <a:tcBdr>
          <a:left>
            <a:ln w="12700">
              <a:solidFill>
                <a:schemeClr val="tx1"/>
              </a:solidFill>
            </a:ln>
          </a:left>
          <a:right>
            <a:ln w="12700">
              <a:solidFill>
                <a:schemeClr val="tx1"/>
              </a:solidFill>
            </a:ln>
          </a:right>
          <a:top>
            <a:ln w="12700">
              <a:solidFill>
                <a:schemeClr val="tx1"/>
              </a:solidFill>
            </a:ln>
          </a:top>
          <a:bottom>
            <a:ln w="12700">
              <a:solidFill>
                <a:schemeClr val="tx1"/>
              </a:solidFill>
            </a:ln>
          </a:bottom>
          <a:insideH>
            <a:ln w="12700">
              <a:solidFill>
                <a:schemeClr val="tx1"/>
              </a:solidFill>
            </a:ln>
          </a:insideH>
          <a:insideV>
            <a:ln w="12700">
              <a:solidFill>
                <a:schemeClr val="tx1"/>
              </a:solidFill>
            </a:ln>
          </a:insideV>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F4BB1927-D6A4-4A37-81FD-519F14F51C1C}" styleName="Table_0">
    <a:wholeTbl>
      <a:tcTxStyle>
        <a:srgbClr val="000000"/>
      </a:tcTxStyle>
      <a:tcStyle>
        <a:tcBdr>
          <a:left>
            <a:ln w="12700">
              <a:noFill/>
            </a:ln>
          </a:left>
          <a:right>
            <a:ln w="12700">
              <a:noFill/>
            </a:ln>
          </a:right>
          <a:top>
            <a:ln w="12700">
              <a:noFill/>
            </a:ln>
          </a:top>
          <a:bottom>
            <a:ln w="12700">
              <a:noFill/>
            </a:ln>
          </a:bottom>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77" d="100"/>
          <a:sy n="77" d="100"/>
        </p:scale>
        <p:origin x="883" y="48"/>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commentAuthors" Target="commentAuthors.xml" /><Relationship Id="rId53" Type="http://schemas.openxmlformats.org/officeDocument/2006/relationships/presProps" Target="presProps.xml" /><Relationship Id="rId54" Type="http://schemas.openxmlformats.org/officeDocument/2006/relationships/tableStyles" Target="tableStyles.xml" /><Relationship Id="rId55" Type="http://schemas.openxmlformats.org/officeDocument/2006/relationships/viewProps" Target="viewProps.xml" /></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m authorId="1" dt="2026-01-26T08:36:51Z" idx="1">
    <p:pos x="6000" y="0"/>
    <p:text>Background Inage replace according your title.
-SDM Dulal</p:text>
    <p:extLst>
      <p:ext uri="{19B8F6BF-5375-455C-9EA6-DF929625EA0E}">
        <p15:presenceInfo xmlns:p15="http://schemas.microsoft.com/office/powerpoint/2012/main" userId="" providerId="AD"/>
      </p:ext>
    </p:extLs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Pr shadeToTitle="0">
        <a:solidFill>
          <a:schemeClr val="lt1"/>
        </a:solidFill>
      </p:bgPr>
    </p:bg>
    <p:spTree>
      <p:nvGrpSpPr>
        <p:cNvPr id="1" name=""/>
        <p:cNvGrpSpPr/>
        <p:nvPr/>
      </p:nvGrpSpPr>
      <p:grpSpPr bwMode="auto">
        <a:xfrm>
          <a:off x="0" y="0"/>
          <a:ext cx="0" cy="0"/>
          <a:chOff x="0" y="0"/>
          <a:chExt cx="0" cy="0"/>
        </a:xfrm>
      </p:grpSpPr>
      <p:sp>
        <p:nvSpPr>
          <p:cNvPr id="20231558" name="Google Shape;3;n"/>
          <p:cNvSpPr txBox="1">
            <a:spLocks noGrp="1"/>
          </p:cNvSpPr>
          <p:nvPr>
            <p:ph type="hdr" idx="2"/>
          </p:nvPr>
        </p:nvSpPr>
        <p:spPr bwMode="auto">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1610740076" name="Google Shape;4;n"/>
          <p:cNvSpPr txBox="1">
            <a:spLocks noGrp="1"/>
          </p:cNvSpPr>
          <p:nvPr>
            <p:ph type="dt" idx="10"/>
          </p:nvPr>
        </p:nvSpPr>
        <p:spPr bwMode="auto">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1358257545" name="Google Shape;5;n"/>
          <p:cNvSpPr>
            <a:spLocks noChangeAspect="1" noGrp="1" noRot="1"/>
          </p:cNvSpPr>
          <p:nvPr>
            <p:ph type="sldImg" idx="3"/>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8966147" name="Google Shape;6;n"/>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9pPr>
          </a:lstStyle>
          <a:p>
            <a:pPr>
              <a:defRPr/>
            </a:pPr>
            <a:endParaRPr/>
          </a:p>
        </p:txBody>
      </p:sp>
      <p:sp>
        <p:nvSpPr>
          <p:cNvPr id="256265001" name="Google Shape;7;n"/>
          <p:cNvSpPr txBox="1">
            <a:spLocks noGrp="1"/>
          </p:cNvSpPr>
          <p:nvPr>
            <p:ph type="ftr" idx="11"/>
          </p:nvPr>
        </p:nvSpPr>
        <p:spPr bwMode="auto">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412360022" name="Google Shape;8;n"/>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defRPr/>
            </a:pPr>
            <a:fld id="{00000000-1234-1234-1234-123412341234}" type="slidenum">
              <a:rPr lang="en-US" sz="1200" b="0" i="0" u="none" strike="noStrike" cap="none">
                <a:solidFill>
                  <a:schemeClr val="dk1"/>
                </a:solidFill>
                <a:latin typeface="Calibri"/>
                <a:ea typeface="Calibri"/>
                <a:cs typeface="Calibri"/>
              </a:rPr>
              <a:t>‹#›</a:t>
            </a:fld>
            <a:endParaRPr sz="1200" b="0" i="0" u="none" strike="noStrike" cap="none">
              <a:solidFill>
                <a:schemeClr val="dk1"/>
              </a:solidFill>
              <a:latin typeface="Calibri"/>
              <a:ea typeface="Calibri"/>
              <a:cs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67369133" name="Google Shape;113;p3: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6132078" name="Google Shape;114;p3: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1: Title Slide</a:t>
            </a:r>
            <a:endParaRPr/>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Here .</a:t>
            </a:r>
            <a:endParaRPr/>
          </a:p>
        </p:txBody>
      </p:sp>
      <p:sp>
        <p:nvSpPr>
          <p:cNvPr id="1724704750" name="Google Shape;115;p3: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19414777" name="Google Shape;229;p12: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3433912" name="Google Shape;230;p12: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11: Literature Review</a:t>
            </a:r>
            <a:endParaRPr/>
          </a:p>
          <a:p>
            <a:pPr marL="0" lvl="0" indent="0" algn="l" rtl="0">
              <a:lnSpc>
                <a:spcPct val="100000"/>
              </a:lnSpc>
              <a:spcBef>
                <a:spcPts val="0"/>
              </a:spcBef>
              <a:spcAft>
                <a:spcPts val="0"/>
              </a:spcAft>
              <a:buSzPts val="1400"/>
              <a:buNone/>
              <a:defRPr/>
            </a:pPr>
            <a:endParaRPr b="1"/>
          </a:p>
          <a:p>
            <a:pPr marL="0" lvl="0" indent="0" algn="l" rtl="0">
              <a:lnSpc>
                <a:spcPct val="100000"/>
              </a:lnSpc>
              <a:spcBef>
                <a:spcPts val="1600"/>
              </a:spcBef>
              <a:spcAft>
                <a:spcPts val="0"/>
              </a:spcAft>
              <a:buSzPts val="1400"/>
              <a:buNone/>
              <a:defRPr/>
            </a:pPr>
            <a:r>
              <a:rPr lang="en-US" sz="1800" b="0" i="0" u="none" strike="noStrike">
                <a:solidFill>
                  <a:srgbClr val="000000"/>
                </a:solidFill>
                <a:latin typeface="Arial"/>
                <a:ea typeface="Arial"/>
                <a:cs typeface="Arial"/>
              </a:rPr>
              <a:t>To build our system, we studied other related research and papers.</a:t>
            </a:r>
            <a:endParaRPr b="0"/>
          </a:p>
          <a:p>
            <a:pPr marL="0" lvl="0" indent="0" algn="l" rtl="0">
              <a:lnSpc>
                <a:spcPct val="100000"/>
              </a:lnSpc>
              <a:spcBef>
                <a:spcPts val="2400"/>
              </a:spcBef>
              <a:spcAft>
                <a:spcPts val="0"/>
              </a:spcAft>
              <a:buSzPts val="1400"/>
              <a:buNone/>
              <a:defRPr/>
            </a:pPr>
            <a:r>
              <a:rPr lang="en-US" sz="1800" b="0" i="0" u="none" strike="noStrike">
                <a:solidFill>
                  <a:srgbClr val="000000"/>
                </a:solidFill>
                <a:latin typeface="Arial"/>
                <a:ea typeface="Arial"/>
                <a:cs typeface="Arial"/>
              </a:rPr>
              <a:t>We found that many existing systems use blockchain but </a:t>
            </a:r>
            <a:r>
              <a:rPr lang="en-US" sz="1800" b="1" i="0" u="none" strike="noStrike">
                <a:solidFill>
                  <a:srgbClr val="000000"/>
                </a:solidFill>
                <a:latin typeface="Arial"/>
                <a:ea typeface="Arial"/>
                <a:cs typeface="Arial"/>
              </a:rPr>
              <a:t>still have some problems</a:t>
            </a:r>
            <a:r>
              <a:rPr lang="en-US" sz="1800" b="0" i="0" u="none" strike="noStrike">
                <a:solidFill>
                  <a:srgbClr val="000000"/>
                </a:solidFill>
                <a:latin typeface="Arial"/>
                <a:ea typeface="Arial"/>
                <a:cs typeface="Arial"/>
              </a:rPr>
              <a:t>, like high cost, lack of real-time data, and no support for updates.</a:t>
            </a:r>
            <a:br>
              <a:rPr lang="en-US"/>
            </a:br>
            <a:endParaRPr/>
          </a:p>
        </p:txBody>
      </p:sp>
      <p:sp>
        <p:nvSpPr>
          <p:cNvPr id="1235737813" name="Google Shape;231;p12: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46917519" name="Google Shape;243;p13: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473208" name="Google Shape;244;p13: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296849394" name="Google Shape;245;p13: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33642432" name="Google Shape;257;g3be0d76d806_0_1: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7121909" name="Google Shape;258;g3be0d76d806_0_1: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715421151" name="Google Shape;259;g3be0d76d806_0_1:notes"/>
          <p:cNvSpPr txBox="1">
            <a:spLocks noGrp="1"/>
          </p:cNvSpPr>
          <p:nvPr>
            <p:ph type="sldNum" idx="12"/>
          </p:nvPr>
        </p:nvSpPr>
        <p:spPr bwMode="auto">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60750979" name="Google Shape;297;g3be0d76d806_0_3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5336758" name="Google Shape;298;g3be0d76d806_0_34:notes"/>
          <p:cNvSpPr txBox="1">
            <a:spLocks noGrp="1"/>
          </p:cNvSpPr>
          <p:nvPr>
            <p:ph type="body" idx="1"/>
          </p:nvPr>
        </p:nvSpPr>
        <p:spPr bwMode="auto">
          <a:xfrm>
            <a:off x="685800" y="4400550"/>
            <a:ext cx="5486400" cy="3600599"/>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397104327" name="Google Shape;299;g3be0d76d806_0_34:notes"/>
          <p:cNvSpPr txBox="1">
            <a:spLocks noGrp="1"/>
          </p:cNvSpPr>
          <p:nvPr>
            <p:ph type="sldNum" idx="12"/>
          </p:nvPr>
        </p:nvSpPr>
        <p:spPr bwMode="auto">
          <a:xfrm>
            <a:off x="3884612" y="8685212"/>
            <a:ext cx="2971800" cy="458699"/>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8424D8C3-BE7A-5028-2766-293F3D6C6379}"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79723156" name="Google Shape;284;g3be0d76d806_0_23: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5751398" name="Google Shape;285;g3be0d76d806_0_23:notes"/>
          <p:cNvSpPr txBox="1">
            <a:spLocks noGrp="1"/>
          </p:cNvSpPr>
          <p:nvPr>
            <p:ph type="body" idx="1"/>
          </p:nvPr>
        </p:nvSpPr>
        <p:spPr bwMode="auto">
          <a:xfrm>
            <a:off x="685800" y="4400550"/>
            <a:ext cx="5486400" cy="3600598"/>
          </a:xfrm>
          <a:prstGeom prst="rect">
            <a:avLst/>
          </a:prstGeom>
          <a:noFill/>
          <a:ln>
            <a:noFill/>
          </a:ln>
        </p:spPr>
        <p:txBody>
          <a:bodyPr spcFirstLastPara="1" wrap="square" lIns="91422" tIns="45698" rIns="91422" bIns="45698"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7"/>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7"/>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822300703" name="Google Shape;286;g3be0d76d806_0_23:notes"/>
          <p:cNvSpPr txBox="1">
            <a:spLocks noGrp="1"/>
          </p:cNvSpPr>
          <p:nvPr>
            <p:ph type="sldNum" idx="12"/>
          </p:nvPr>
        </p:nvSpPr>
        <p:spPr bwMode="auto">
          <a:xfrm>
            <a:off x="3884611" y="8685211"/>
            <a:ext cx="2971800" cy="458698"/>
          </a:xfrm>
          <a:prstGeom prst="rect">
            <a:avLst/>
          </a:prstGeom>
          <a:noFill/>
          <a:ln>
            <a:noFill/>
          </a:ln>
        </p:spPr>
        <p:txBody>
          <a:bodyPr spcFirstLastPara="1" wrap="square" lIns="91422" tIns="45698" rIns="91422" bIns="45698" anchor="b" anchorCtr="0">
            <a:noAutofit/>
          </a:bodyPr>
          <a:lstStyle/>
          <a:p>
            <a:pPr marL="0" lvl="0" indent="0" algn="r" rtl="0">
              <a:lnSpc>
                <a:spcPct val="100000"/>
              </a:lnSpc>
              <a:spcBef>
                <a:spcPts val="0"/>
              </a:spcBef>
              <a:spcAft>
                <a:spcPts val="0"/>
              </a:spcAft>
              <a:buSzPts val="1400"/>
              <a:buNone/>
              <a:defRPr/>
            </a:pPr>
            <a:fld id="{FEED20EB-A4F6-0860-D901-355FC58B5688}"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58365696" name="Google Shape;324;g3be0d76d806_0_56: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284138" name="Google Shape;325;g3be0d76d806_0_56: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720104583" name="Google Shape;326;g3be0d76d806_0_56:notes"/>
          <p:cNvSpPr txBox="1">
            <a:spLocks noGrp="1"/>
          </p:cNvSpPr>
          <p:nvPr>
            <p:ph type="sldNum" idx="12"/>
          </p:nvPr>
        </p:nvSpPr>
        <p:spPr bwMode="auto">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59942666" name="Google Shape;284;g3be0d76d806_0_23: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88352" name="Google Shape;285;g3be0d76d806_0_23:notes"/>
          <p:cNvSpPr txBox="1">
            <a:spLocks noGrp="1"/>
          </p:cNvSpPr>
          <p:nvPr>
            <p:ph type="body" idx="1"/>
          </p:nvPr>
        </p:nvSpPr>
        <p:spPr bwMode="auto">
          <a:xfrm>
            <a:off x="685800" y="4400550"/>
            <a:ext cx="5486400" cy="3600599"/>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522184547" name="Google Shape;286;g3be0d76d806_0_23:notes"/>
          <p:cNvSpPr txBox="1">
            <a:spLocks noGrp="1"/>
          </p:cNvSpPr>
          <p:nvPr>
            <p:ph type="sldNum" idx="12"/>
          </p:nvPr>
        </p:nvSpPr>
        <p:spPr bwMode="auto">
          <a:xfrm>
            <a:off x="3884612" y="8685212"/>
            <a:ext cx="2971800" cy="458699"/>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E6A831D9-4749-2EA6-10AF-7BC31D9DBF36}"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0959237" name="Google Shape;378;p16: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1102001" name="Google Shape;379;p16: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237623950" name="Google Shape;380;p16: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30243B7E-042E-1CEB-410E-7BB5A3B0B023}"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563340295" name="Google Shape;390;p17: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2321183" name="Google Shape;391;p17: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15: Methodology</a:t>
            </a:r>
            <a:endParaRPr b="1"/>
          </a:p>
          <a:p>
            <a:pPr marL="0" lvl="0" indent="0" algn="l" rtl="0">
              <a:lnSpc>
                <a:spcPct val="100000"/>
              </a:lnSpc>
              <a:spcBef>
                <a:spcPts val="1600"/>
              </a:spcBef>
              <a:spcAft>
                <a:spcPts val="0"/>
              </a:spcAft>
              <a:buSzPts val="1400"/>
              <a:buNone/>
              <a:defRPr/>
            </a:pPr>
            <a:r>
              <a:rPr lang="en-US" sz="1800" b="1" i="0" u="none" strike="noStrike">
                <a:solidFill>
                  <a:srgbClr val="000000"/>
                </a:solidFill>
                <a:latin typeface="Arial"/>
                <a:ea typeface="Arial"/>
                <a:cs typeface="Arial"/>
              </a:rPr>
              <a:t>✨ Now I would like to introduce my teammate, Rabby Khan.</a:t>
            </a:r>
            <a:endParaRPr b="0"/>
          </a:p>
          <a:p>
            <a:pPr marL="0" lvl="0" indent="0" algn="l" rtl="0">
              <a:lnSpc>
                <a:spcPct val="100000"/>
              </a:lnSpc>
              <a:spcBef>
                <a:spcPts val="2400"/>
              </a:spcBef>
              <a:spcAft>
                <a:spcPts val="0"/>
              </a:spcAft>
              <a:buSzPts val="1400"/>
              <a:buNone/>
              <a:defRPr/>
            </a:pPr>
            <a:r>
              <a:rPr lang="en-US" sz="1800" b="0" i="0" u="none" strike="noStrike">
                <a:solidFill>
                  <a:srgbClr val="000000"/>
                </a:solidFill>
                <a:latin typeface="Arial"/>
                <a:ea typeface="Arial"/>
                <a:cs typeface="Arial"/>
              </a:rPr>
              <a:t>He will continue with the next part of our presentation.</a:t>
            </a:r>
            <a:endParaRPr b="0"/>
          </a:p>
        </p:txBody>
      </p:sp>
      <p:sp>
        <p:nvSpPr>
          <p:cNvPr id="1885761058" name="Google Shape;392;p17: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09926336" name="Google Shape;404;p18: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230367" name="Google Shape;405;p18: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507864370" name="Google Shape;406;p18: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14336174" name="Google Shape;125;p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2259334" name="Google Shape;126;p4: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a:t>This is our presentation table of contents.</a:t>
            </a:r>
            <a:endParaRPr/>
          </a:p>
        </p:txBody>
      </p:sp>
      <p:sp>
        <p:nvSpPr>
          <p:cNvPr id="420773804" name="Google Shape;127;p4: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03395629" name="Google Shape;416;p19: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535930" name="Google Shape;417;p19: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752826055" name="Google Shape;418;p19: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89075934" name="Google Shape;416;p19: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897828" name="Google Shape;417;p19: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989415870" name="Google Shape;418;p19: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8089AD89-1DC0-9479-026E-2456DBC89461}"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63410576" name="Google Shape;416;p19: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822816" name="Google Shape;417;p19: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787454492" name="Google Shape;418;p19: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684E4901-2922-6C8B-BC93-4F095E8EC482}"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82203225" name="Google Shape;428;p20: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754053" name="Google Shape;429;p20: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188067218" name="Google Shape;430;p20: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60589582" name="Google Shape;428;p20: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3785632" name="Google Shape;429;p20: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355806842" name="Google Shape;430;p20: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8C784005-7E84-AB11-9228-D95FE18AD69F}"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7733350" name="Google Shape;440;p21: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1501582" name="Google Shape;441;p21: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651471808" name="Google Shape;442;p21: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F72E2631-2801-F150-2F25-F40D3255ACBA}"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10611903" name="Google Shape;440;p21: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8865134" name="Google Shape;441;p21: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7867253" name="Google Shape;442;p21: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9E09D2B4-62C2-93E7-576D-B0549497E5F1}"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41270155" name="Google Shape;464;p23: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endParaRPr/>
          </a:p>
        </p:txBody>
      </p:sp>
      <p:sp>
        <p:nvSpPr>
          <p:cNvPr id="1826867923" name="Google Shape;465;p23: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99708969" name="Google Shape;477;p2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09572" name="Google Shape;478;p24: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629552448" name="Google Shape;479;p24: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87178615" name="Google Shape;477;p2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155473" name="Google Shape;478;p24: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216600052" name="Google Shape;479;p24: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4A43183B-CF34-8554-40FB-CB8473263A89}"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543987682" name="Google Shape;142;p5: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00682" name="Google Shape;143;p5: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a:t>Let’s explain the introduction.</a:t>
            </a:r>
            <a:endParaRPr/>
          </a:p>
        </p:txBody>
      </p:sp>
      <p:sp>
        <p:nvSpPr>
          <p:cNvPr id="211154750" name="Google Shape;144;p5: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93110514" name="Google Shape;477;p2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397550" name="Google Shape;478;p24: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43098484" name="Google Shape;479;p24: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F03051BF-2BE4-0E95-1F79-2B8DF7598AD7}"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08984777" name="Google Shape;477;p2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17678" name="Google Shape;478;p24: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78764370" name="Google Shape;479;p24: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B6F6BEFD-B16C-E825-D7E9-2D57671CD208}"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24219868" name="Google Shape;477;p2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263551" name="Google Shape;478;p24: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2" tIns="45698" rIns="91422" bIns="45698"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7"/>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7"/>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130047158" name="Google Shape;479;p24:notes"/>
          <p:cNvSpPr txBox="1">
            <a:spLocks noGrp="1"/>
          </p:cNvSpPr>
          <p:nvPr>
            <p:ph type="sldNum" idx="12"/>
          </p:nvPr>
        </p:nvSpPr>
        <p:spPr bwMode="auto">
          <a:xfrm>
            <a:off x="3884611" y="8685211"/>
            <a:ext cx="2971800" cy="458785"/>
          </a:xfrm>
          <a:prstGeom prst="rect">
            <a:avLst/>
          </a:prstGeom>
          <a:noFill/>
          <a:ln>
            <a:noFill/>
          </a:ln>
        </p:spPr>
        <p:txBody>
          <a:bodyPr spcFirstLastPara="1" wrap="square" lIns="91422" tIns="45698" rIns="91422" bIns="45698" anchor="b" anchorCtr="0">
            <a:noAutofit/>
          </a:bodyPr>
          <a:lstStyle/>
          <a:p>
            <a:pPr marL="0" lvl="0" indent="0" algn="r" rtl="0">
              <a:lnSpc>
                <a:spcPct val="100000"/>
              </a:lnSpc>
              <a:spcBef>
                <a:spcPts val="0"/>
              </a:spcBef>
              <a:spcAft>
                <a:spcPts val="0"/>
              </a:spcAft>
              <a:buSzPts val="1400"/>
              <a:buNone/>
              <a:defRPr/>
            </a:pPr>
            <a:fld id="{0C1871E3-F3F5-1454-68CD-4F81170B4865}"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91234127" name="Google Shape;477;p2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2668843" name="Google Shape;478;p24: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036065691" name="Google Shape;479;p24: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4DCEA5FC-55BF-E35B-197F-06C02D7F1D59}"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91646515" name="Google Shape;489;p25: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287212" name="Google Shape;490;p25: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730997846" name="Google Shape;491;p25: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9390185" name="Google Shape;501;p26: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445813" name="Google Shape;502;p26: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161518122" name="Google Shape;503;p26: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63149822" name="Google Shape;501;p26: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3428461" name="Google Shape;502;p26: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2107879556" name="Google Shape;503;p26: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33F3708E-A88A-1EC7-1013-4384F0B7A02E}"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86870343" name="Google Shape;501;p26: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881732" name="Google Shape;502;p26: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971829475" name="Google Shape;503;p26: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900DAAF9-31CF-3968-9B4F-F3C142E59366}"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93766420" name="Google Shape;513;p27: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endParaRPr/>
          </a:p>
        </p:txBody>
      </p:sp>
      <p:sp>
        <p:nvSpPr>
          <p:cNvPr id="90299228" name="Google Shape;514;p27: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85253320" name="Google Shape;538;p29: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5653987" name="Google Shape;539;p29: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343076732" name="Google Shape;540;p29: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98773082" name="Google Shape;156;p6: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4689390" name="Google Shape;157;p6: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475088335" name="Google Shape;158;p6: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3727641" name="Google Shape;550;p30: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605921" name="Google Shape;551;p30: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372658108" name="Google Shape;552;p30: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99258531" name="Google Shape;562;p31: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391855" name="Google Shape;563;p31: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785264431" name="Google Shape;564;p31: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06750719" name="Google Shape;574;p32: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081977" name="Google Shape;575;p32: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507166764" name="Google Shape;576;p32: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94980471" name="Google Shape;586;p33: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7468341" name="Google Shape;587;p33: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08688178" name="Google Shape;588;p33: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98773414" name="Google Shape;598;p3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155977" name="Google Shape;599;p34: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667143098" name="Google Shape;600;p34: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05012803" name="Google Shape;562;p31: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860778" name="Google Shape;563;p31: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513761049" name="Google Shape;564;p31: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11543CC2-27FB-AA2C-12A6-9EA0019E8AEB}" type="slidenum">
              <a:rPr lang="en-US"/>
              <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143198521" name="Google Shape;562;p31: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656191" name="Google Shape;563;p31: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3" tIns="45699" rIns="91423" bIns="45699"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398"/>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398"/>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955033576" name="Google Shape;564;p31:notes"/>
          <p:cNvSpPr txBox="1">
            <a:spLocks noGrp="1"/>
          </p:cNvSpPr>
          <p:nvPr>
            <p:ph type="sldNum" idx="12"/>
          </p:nvPr>
        </p:nvSpPr>
        <p:spPr bwMode="auto">
          <a:xfrm>
            <a:off x="3884612" y="8685212"/>
            <a:ext cx="2971800" cy="458786"/>
          </a:xfrm>
          <a:prstGeom prst="rect">
            <a:avLst/>
          </a:prstGeom>
          <a:noFill/>
          <a:ln>
            <a:noFill/>
          </a:ln>
        </p:spPr>
        <p:txBody>
          <a:bodyPr spcFirstLastPara="1" wrap="square" lIns="91423" tIns="45699" rIns="91423" bIns="45699" anchor="b" anchorCtr="0">
            <a:noAutofit/>
          </a:bodyPr>
          <a:lstStyle/>
          <a:p>
            <a:pPr marL="0" lvl="0" indent="0" algn="r" rtl="0">
              <a:lnSpc>
                <a:spcPct val="100000"/>
              </a:lnSpc>
              <a:spcBef>
                <a:spcPts val="0"/>
              </a:spcBef>
              <a:spcAft>
                <a:spcPts val="0"/>
              </a:spcAft>
              <a:buSzPts val="1400"/>
              <a:buNone/>
              <a:defRPr/>
            </a:pPr>
            <a:fld id="{82659368-A305-C700-B4F2-6C1A506180DF}" type="slidenum">
              <a:rPr lang="en-US"/>
              <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89201638" name="Google Shape;611;p35: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endParaRPr/>
          </a:p>
        </p:txBody>
      </p:sp>
      <p:sp>
        <p:nvSpPr>
          <p:cNvPr id="1178801035" name="Google Shape;612;p35: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34691421" name="Google Shape;168;p7: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9547023" name="Google Shape;169;p7: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728310135" name="Google Shape;170;p7: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1971297" name="Google Shape;180;p8: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3488902" name="Google Shape;181;p8: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783778203" name="Google Shape;182;p8: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04029173" name="Google Shape;193;p9: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177132" name="Google Shape;194;p9: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071709921" name="Google Shape;195;p9: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70982969" name="Google Shape;205;p10: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438017" name="Google Shape;206;p10: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1922936300" name="Google Shape;207;p10: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27342583" name="Google Shape;217;p11: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395033" name="Google Shape;218;p11: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defRPr/>
            </a:pPr>
            <a:r>
              <a:rPr lang="en-US" sz="1800" b="1" i="0" u="none" strike="noStrike">
                <a:solidFill>
                  <a:srgbClr val="000000"/>
                </a:solidFill>
                <a:latin typeface="Arial"/>
                <a:ea typeface="Arial"/>
                <a:cs typeface="Arial"/>
              </a:rPr>
              <a:t>Slide 4: Introduction</a:t>
            </a:r>
            <a:endParaRPr b="1"/>
          </a:p>
          <a:p>
            <a:pPr marL="0" lvl="0" indent="0" algn="l" rtl="0">
              <a:lnSpc>
                <a:spcPct val="100000"/>
              </a:lnSpc>
              <a:spcBef>
                <a:spcPts val="400"/>
              </a:spcBef>
              <a:spcAft>
                <a:spcPts val="0"/>
              </a:spcAft>
              <a:buSzPts val="1400"/>
              <a:buNone/>
              <a:defRPr/>
            </a:pPr>
            <a:endParaRPr sz="1800" b="0" i="0" u="none" strike="noStrike">
              <a:solidFill>
                <a:srgbClr val="000000"/>
              </a:solidFill>
              <a:latin typeface="Arial"/>
              <a:ea typeface="Arial"/>
              <a:cs typeface="Arial"/>
            </a:endParaRPr>
          </a:p>
          <a:p>
            <a:pPr marL="0" lvl="0" indent="0" algn="l" rtl="0">
              <a:lnSpc>
                <a:spcPct val="100000"/>
              </a:lnSpc>
              <a:spcBef>
                <a:spcPts val="400"/>
              </a:spcBef>
              <a:spcAft>
                <a:spcPts val="0"/>
              </a:spcAft>
              <a:buSzPts val="1400"/>
              <a:buNone/>
              <a:defRPr/>
            </a:pPr>
            <a:r>
              <a:rPr lang="en-US" sz="1800" b="0" i="0" u="none" strike="noStrike">
                <a:solidFill>
                  <a:srgbClr val="000000"/>
                </a:solidFill>
                <a:latin typeface="Arial"/>
                <a:ea typeface="Arial"/>
                <a:cs typeface="Arial"/>
              </a:rPr>
              <a:t>Write Script For this Slide Here .</a:t>
            </a:r>
            <a:endParaRPr sz="1800"/>
          </a:p>
        </p:txBody>
      </p:sp>
      <p:sp>
        <p:nvSpPr>
          <p:cNvPr id="480139600" name="Google Shape;219;p11: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defRPr/>
            </a:pPr>
            <a:fld id="{00000000-1234-1234-1234-123412341234}" type="slidenum">
              <a:rPr lang="en-US"/>
              <a:t>9</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Content" preserve="0" showMasterPhAnim="0" showMasterSp="1" type="obj" userDrawn="1">
  <p:cSld name="OBJECT">
    <p:spTree>
      <p:nvGrpSpPr>
        <p:cNvPr id="1" name=""/>
        <p:cNvGrpSpPr/>
        <p:nvPr/>
      </p:nvGrpSpPr>
      <p:grpSpPr bwMode="auto">
        <a:xfrm>
          <a:off x="0" y="0"/>
          <a:ext cx="0" cy="0"/>
          <a:chOff x="0" y="0"/>
          <a:chExt cx="0" cy="0"/>
        </a:xfrm>
      </p:grpSpPr>
      <p:sp>
        <p:nvSpPr>
          <p:cNvPr id="1169677293" name="Google Shape;17;p2"/>
          <p:cNvSpPr txBox="1">
            <a:spLocks noGrp="1"/>
          </p:cNvSpPr>
          <p:nvPr>
            <p:ph type="title"/>
          </p:nvPr>
        </p:nvSpPr>
        <p:spPr bwMode="auto">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55414280" name="Google Shape;18;p2"/>
          <p:cNvSpPr txBox="1">
            <a:spLocks noGrp="1"/>
          </p:cNvSpPr>
          <p:nvPr>
            <p:ph type="body" idx="1"/>
          </p:nvPr>
        </p:nvSpPr>
        <p:spPr bwMode="auto">
          <a:xfrm>
            <a:off x="1143000" y="2057400"/>
            <a:ext cx="9872871" cy="40386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pPr>
              <a:defRPr/>
            </a:pPr>
            <a:endParaRPr/>
          </a:p>
        </p:txBody>
      </p:sp>
      <p:sp>
        <p:nvSpPr>
          <p:cNvPr id="1618928336" name="Google Shape;19;p2"/>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500033279" name="Google Shape;20;p2"/>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653851" name="Google Shape;21;p2"/>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Vertical Text" preserve="0" showMasterPhAnim="0" showMasterSp="1" type="vertTx" userDrawn="1">
  <p:cSld name="VERTICAL_TEXT">
    <p:spTree>
      <p:nvGrpSpPr>
        <p:cNvPr id="1" name=""/>
        <p:cNvGrpSpPr/>
        <p:nvPr/>
      </p:nvGrpSpPr>
      <p:grpSpPr bwMode="auto">
        <a:xfrm>
          <a:off x="0" y="0"/>
          <a:ext cx="0" cy="0"/>
          <a:chOff x="0" y="0"/>
          <a:chExt cx="0" cy="0"/>
        </a:xfrm>
      </p:grpSpPr>
      <p:sp>
        <p:nvSpPr>
          <p:cNvPr id="1290448340" name="Google Shape;77;p11"/>
          <p:cNvSpPr txBox="1">
            <a:spLocks noGrp="1"/>
          </p:cNvSpPr>
          <p:nvPr>
            <p:ph type="title"/>
          </p:nvPr>
        </p:nvSpPr>
        <p:spPr bwMode="auto">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887210956" name="Google Shape;78;p11"/>
          <p:cNvSpPr txBox="1">
            <a:spLocks noGrp="1"/>
          </p:cNvSpPr>
          <p:nvPr>
            <p:ph type="body" idx="1"/>
          </p:nvPr>
        </p:nvSpPr>
        <p:spPr bwMode="auto">
          <a:xfrm rot="5400000">
            <a:off x="4060136" y="-859736"/>
            <a:ext cx="4038600" cy="9872871"/>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pPr>
              <a:defRPr/>
            </a:pPr>
            <a:endParaRPr/>
          </a:p>
        </p:txBody>
      </p:sp>
      <p:sp>
        <p:nvSpPr>
          <p:cNvPr id="676065032" name="Google Shape;79;p11"/>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5435794" name="Google Shape;80;p11"/>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636458928" name="Google Shape;81;p11"/>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ertical Title and Text" preserve="0" showMasterPhAnim="0" showMasterSp="1" type="vertTitleAndTx" userDrawn="1">
  <p:cSld name="VERTICAL_TITLE_AND_VERTICAL_TEXT">
    <p:spTree>
      <p:nvGrpSpPr>
        <p:cNvPr id="1" name=""/>
        <p:cNvGrpSpPr/>
        <p:nvPr/>
      </p:nvGrpSpPr>
      <p:grpSpPr bwMode="auto">
        <a:xfrm>
          <a:off x="0" y="0"/>
          <a:ext cx="0" cy="0"/>
          <a:chOff x="0" y="0"/>
          <a:chExt cx="0" cy="0"/>
        </a:xfrm>
      </p:grpSpPr>
      <p:sp>
        <p:nvSpPr>
          <p:cNvPr id="416848075" name="Google Shape;83;p12"/>
          <p:cNvSpPr txBox="1">
            <a:spLocks noGrp="1"/>
          </p:cNvSpPr>
          <p:nvPr>
            <p:ph type="title"/>
          </p:nvPr>
        </p:nvSpPr>
        <p:spPr bwMode="auto">
          <a:xfrm rot="5400000">
            <a:off x="7181850" y="2305050"/>
            <a:ext cx="5410200" cy="232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983307856" name="Google Shape;84;p12"/>
          <p:cNvSpPr txBox="1">
            <a:spLocks noGrp="1"/>
          </p:cNvSpPr>
          <p:nvPr>
            <p:ph type="body" idx="1"/>
          </p:nvPr>
        </p:nvSpPr>
        <p:spPr bwMode="auto">
          <a:xfrm rot="5400000">
            <a:off x="2152650" y="-247650"/>
            <a:ext cx="5410200" cy="74295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pPr>
              <a:defRPr/>
            </a:pPr>
            <a:endParaRPr/>
          </a:p>
        </p:txBody>
      </p:sp>
      <p:sp>
        <p:nvSpPr>
          <p:cNvPr id="1335327403" name="Google Shape;85;p12"/>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17577896" name="Google Shape;86;p12"/>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67536185" name="Google Shape;87;p12"/>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showMasterSp="1" type="titleOnly" userDrawn="1">
  <p:cSld name="TITLE_ONLY">
    <p:spTree>
      <p:nvGrpSpPr>
        <p:cNvPr id="1" name=""/>
        <p:cNvGrpSpPr/>
        <p:nvPr/>
      </p:nvGrpSpPr>
      <p:grpSpPr bwMode="auto">
        <a:xfrm>
          <a:off x="0" y="0"/>
          <a:ext cx="0" cy="0"/>
          <a:chOff x="0" y="0"/>
          <a:chExt cx="0" cy="0"/>
        </a:xfrm>
      </p:grpSpPr>
      <p:sp>
        <p:nvSpPr>
          <p:cNvPr id="1762761533" name="Google Shape;23;p3"/>
          <p:cNvSpPr txBox="1">
            <a:spLocks noGrp="1"/>
          </p:cNvSpPr>
          <p:nvPr>
            <p:ph type="title"/>
          </p:nvPr>
        </p:nvSpPr>
        <p:spPr bwMode="auto">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25338339" name="Google Shape;24;p3"/>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5500132" name="Google Shape;25;p3"/>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20340433" name="Google Shape;26;p3"/>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showMasterSp="1" type="blank" userDrawn="1">
  <p:cSld name="BLANK">
    <p:spTree>
      <p:nvGrpSpPr>
        <p:cNvPr id="1" name=""/>
        <p:cNvGrpSpPr/>
        <p:nvPr/>
      </p:nvGrpSpPr>
      <p:grpSpPr bwMode="auto">
        <a:xfrm>
          <a:off x="0" y="0"/>
          <a:ext cx="0" cy="0"/>
          <a:chOff x="0" y="0"/>
          <a:chExt cx="0" cy="0"/>
        </a:xfrm>
      </p:grpSpPr>
      <p:sp>
        <p:nvSpPr>
          <p:cNvPr id="824912107" name="Google Shape;28;p4"/>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388793133" name="Google Shape;29;p4"/>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490745594" name="Google Shape;30;p4"/>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showMasterSp="1" type="title" userDrawn="1">
  <p:cSld name="TITLE">
    <p:spTree>
      <p:nvGrpSpPr>
        <p:cNvPr id="1" name=""/>
        <p:cNvGrpSpPr/>
        <p:nvPr/>
      </p:nvGrpSpPr>
      <p:grpSpPr bwMode="auto">
        <a:xfrm>
          <a:off x="0" y="0"/>
          <a:ext cx="0" cy="0"/>
          <a:chOff x="0" y="0"/>
          <a:chExt cx="0" cy="0"/>
        </a:xfrm>
      </p:grpSpPr>
      <p:sp>
        <p:nvSpPr>
          <p:cNvPr id="1756214350" name="Google Shape;32;p5"/>
          <p:cNvSpPr/>
          <p:nvPr/>
        </p:nvSpPr>
        <p:spPr bwMode="auto">
          <a:xfrm>
            <a:off x="231140" y="243840"/>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defRPr/>
            </a:pPr>
            <a:endParaRPr sz="1400" b="0" i="0" u="none" strike="noStrike" cap="none">
              <a:solidFill>
                <a:srgbClr val="000000"/>
              </a:solidFill>
              <a:latin typeface="Arial"/>
              <a:ea typeface="Arial"/>
              <a:cs typeface="Arial"/>
            </a:endParaRPr>
          </a:p>
        </p:txBody>
      </p:sp>
      <p:sp>
        <p:nvSpPr>
          <p:cNvPr id="1744271288" name="Google Shape;33;p5"/>
          <p:cNvSpPr txBox="1">
            <a:spLocks noGrp="1"/>
          </p:cNvSpPr>
          <p:nvPr>
            <p:ph type="ctrTitle"/>
          </p:nvPr>
        </p:nvSpPr>
        <p:spPr bwMode="auto">
          <a:xfrm>
            <a:off x="1109980" y="882376"/>
            <a:ext cx="9966960" cy="292608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201738004" name="Google Shape;34;p5"/>
          <p:cNvSpPr txBox="1">
            <a:spLocks noGrp="1"/>
          </p:cNvSpPr>
          <p:nvPr>
            <p:ph type="subTitle" idx="1"/>
          </p:nvPr>
        </p:nvSpPr>
        <p:spPr bwMode="auto">
          <a:xfrm>
            <a:off x="1709530" y="3869634"/>
            <a:ext cx="8767860" cy="138816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pPr>
              <a:defRPr/>
            </a:pPr>
            <a:endParaRPr/>
          </a:p>
        </p:txBody>
      </p:sp>
      <p:sp>
        <p:nvSpPr>
          <p:cNvPr id="95452879" name="Google Shape;35;p5"/>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38216452" name="Google Shape;36;p5"/>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052837762" name="Google Shape;37;p5"/>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cxnSp>
        <p:nvCxnSpPr>
          <p:cNvPr id="3775429" name="Google Shape;38;p5"/>
          <p:cNvCxnSpPr/>
          <p:nvPr/>
        </p:nvCxnSpPr>
        <p:spPr bwMode="auto">
          <a:xfrm>
            <a:off x="1978660"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showMasterSp="1" type="secHead" userDrawn="1">
  <p:cSld name="SECTION_HEADER">
    <p:spTree>
      <p:nvGrpSpPr>
        <p:cNvPr id="1" name=""/>
        <p:cNvGrpSpPr/>
        <p:nvPr/>
      </p:nvGrpSpPr>
      <p:grpSpPr bwMode="auto">
        <a:xfrm>
          <a:off x="0" y="0"/>
          <a:ext cx="0" cy="0"/>
          <a:chOff x="0" y="0"/>
          <a:chExt cx="0" cy="0"/>
        </a:xfrm>
      </p:grpSpPr>
      <p:sp>
        <p:nvSpPr>
          <p:cNvPr id="1564422738" name="Google Shape;40;p6"/>
          <p:cNvSpPr txBox="1">
            <a:spLocks noGrp="1"/>
          </p:cNvSpPr>
          <p:nvPr>
            <p:ph type="title"/>
          </p:nvPr>
        </p:nvSpPr>
        <p:spPr bwMode="auto">
          <a:xfrm>
            <a:off x="1106424" y="1173575"/>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88449215" name="Google Shape;41;p6"/>
          <p:cNvSpPr txBox="1">
            <a:spLocks noGrp="1"/>
          </p:cNvSpPr>
          <p:nvPr>
            <p:ph type="body" idx="1"/>
          </p:nvPr>
        </p:nvSpPr>
        <p:spPr bwMode="auto">
          <a:xfrm>
            <a:off x="1709928" y="4154520"/>
            <a:ext cx="8769096" cy="1363806"/>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400"/>
              </a:spcBef>
              <a:spcAft>
                <a:spcPts val="0"/>
              </a:spcAft>
              <a:buSzPts val="1760"/>
              <a:buNone/>
              <a:defRPr sz="2200">
                <a:solidFill>
                  <a:schemeClr val="dk1"/>
                </a:solidFill>
              </a:defRPr>
            </a:lvl1pPr>
            <a:lvl2pPr marL="914400" lvl="1" indent="-228600" algn="l">
              <a:lnSpc>
                <a:spcPct val="90000"/>
              </a:lnSpc>
              <a:spcBef>
                <a:spcPts val="200"/>
              </a:spcBef>
              <a:spcAft>
                <a:spcPts val="0"/>
              </a:spcAft>
              <a:buSzPts val="1440"/>
              <a:buNone/>
              <a:defRPr sz="1800">
                <a:solidFill>
                  <a:srgbClr val="888888"/>
                </a:solidFill>
              </a:defRPr>
            </a:lvl2pPr>
            <a:lvl3pPr marL="1371600" lvl="2" indent="-228600" algn="l">
              <a:lnSpc>
                <a:spcPct val="90000"/>
              </a:lnSpc>
              <a:spcBef>
                <a:spcPts val="400"/>
              </a:spcBef>
              <a:spcAft>
                <a:spcPts val="0"/>
              </a:spcAft>
              <a:buSzPts val="1280"/>
              <a:buNone/>
              <a:defRPr sz="1600">
                <a:solidFill>
                  <a:srgbClr val="888888"/>
                </a:solidFill>
              </a:defRPr>
            </a:lvl3pPr>
            <a:lvl4pPr marL="1828800" lvl="3" indent="-228600" algn="l">
              <a:lnSpc>
                <a:spcPct val="90000"/>
              </a:lnSpc>
              <a:spcBef>
                <a:spcPts val="400"/>
              </a:spcBef>
              <a:spcAft>
                <a:spcPts val="0"/>
              </a:spcAft>
              <a:buSzPts val="1120"/>
              <a:buNone/>
              <a:defRPr sz="1400">
                <a:solidFill>
                  <a:srgbClr val="888888"/>
                </a:solidFill>
              </a:defRPr>
            </a:lvl4pPr>
            <a:lvl5pPr marL="2286000" lvl="4" indent="-228600" algn="l">
              <a:lnSpc>
                <a:spcPct val="90000"/>
              </a:lnSpc>
              <a:spcBef>
                <a:spcPts val="400"/>
              </a:spcBef>
              <a:spcAft>
                <a:spcPts val="0"/>
              </a:spcAft>
              <a:buSzPts val="1120"/>
              <a:buNone/>
              <a:defRPr sz="1400">
                <a:solidFill>
                  <a:srgbClr val="888888"/>
                </a:solidFill>
              </a:defRPr>
            </a:lvl5pPr>
            <a:lvl6pPr marL="2743200" lvl="5" indent="-228600" algn="l">
              <a:lnSpc>
                <a:spcPct val="90000"/>
              </a:lnSpc>
              <a:spcBef>
                <a:spcPts val="400"/>
              </a:spcBef>
              <a:spcAft>
                <a:spcPts val="0"/>
              </a:spcAft>
              <a:buSzPts val="1120"/>
              <a:buNone/>
              <a:defRPr sz="1400">
                <a:solidFill>
                  <a:srgbClr val="888888"/>
                </a:solidFill>
              </a:defRPr>
            </a:lvl6pPr>
            <a:lvl7pPr marL="3200400" lvl="6" indent="-228600" algn="l">
              <a:lnSpc>
                <a:spcPct val="90000"/>
              </a:lnSpc>
              <a:spcBef>
                <a:spcPts val="400"/>
              </a:spcBef>
              <a:spcAft>
                <a:spcPts val="0"/>
              </a:spcAft>
              <a:buSzPts val="1120"/>
              <a:buNone/>
              <a:defRPr sz="1400">
                <a:solidFill>
                  <a:srgbClr val="888888"/>
                </a:solidFill>
              </a:defRPr>
            </a:lvl7pPr>
            <a:lvl8pPr marL="3657600" lvl="7" indent="-228600" algn="l">
              <a:lnSpc>
                <a:spcPct val="90000"/>
              </a:lnSpc>
              <a:spcBef>
                <a:spcPts val="400"/>
              </a:spcBef>
              <a:spcAft>
                <a:spcPts val="0"/>
              </a:spcAft>
              <a:buSzPts val="1120"/>
              <a:buNone/>
              <a:defRPr sz="1400">
                <a:solidFill>
                  <a:srgbClr val="888888"/>
                </a:solidFill>
              </a:defRPr>
            </a:lvl8pPr>
            <a:lvl9pPr marL="4114800" lvl="8" indent="-228600" algn="l">
              <a:lnSpc>
                <a:spcPct val="90000"/>
              </a:lnSpc>
              <a:spcBef>
                <a:spcPts val="400"/>
              </a:spcBef>
              <a:spcAft>
                <a:spcPts val="400"/>
              </a:spcAft>
              <a:buSzPts val="1120"/>
              <a:buNone/>
              <a:defRPr sz="1400">
                <a:solidFill>
                  <a:srgbClr val="888888"/>
                </a:solidFill>
              </a:defRPr>
            </a:lvl9pPr>
          </a:lstStyle>
          <a:p>
            <a:pPr>
              <a:defRPr/>
            </a:pPr>
            <a:endParaRPr/>
          </a:p>
        </p:txBody>
      </p:sp>
      <p:sp>
        <p:nvSpPr>
          <p:cNvPr id="1747544564" name="Google Shape;42;p6"/>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519278682" name="Google Shape;43;p6"/>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036539145" name="Google Shape;44;p6"/>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cxnSp>
        <p:nvCxnSpPr>
          <p:cNvPr id="1934540938" name="Google Shape;45;p6"/>
          <p:cNvCxnSpPr/>
          <p:nvPr/>
        </p:nvCxnSpPr>
        <p:spPr bwMode="auto">
          <a:xfrm>
            <a:off x="1981200" y="4020408"/>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wo Content" preserve="0" showMasterPhAnim="0" showMasterSp="1" type="twoObj" userDrawn="1">
  <p:cSld name="TWO_OBJECTS">
    <p:spTree>
      <p:nvGrpSpPr>
        <p:cNvPr id="1" name=""/>
        <p:cNvGrpSpPr/>
        <p:nvPr/>
      </p:nvGrpSpPr>
      <p:grpSpPr bwMode="auto">
        <a:xfrm>
          <a:off x="0" y="0"/>
          <a:ext cx="0" cy="0"/>
          <a:chOff x="0" y="0"/>
          <a:chExt cx="0" cy="0"/>
        </a:xfrm>
      </p:grpSpPr>
      <p:sp>
        <p:nvSpPr>
          <p:cNvPr id="615947795" name="Google Shape;47;p7"/>
          <p:cNvSpPr txBox="1">
            <a:spLocks noGrp="1"/>
          </p:cNvSpPr>
          <p:nvPr>
            <p:ph type="title"/>
          </p:nvPr>
        </p:nvSpPr>
        <p:spPr bwMode="auto">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455038176" name="Google Shape;48;p7"/>
          <p:cNvSpPr txBox="1">
            <a:spLocks noGrp="1"/>
          </p:cNvSpPr>
          <p:nvPr>
            <p:ph type="body" idx="1"/>
          </p:nvPr>
        </p:nvSpPr>
        <p:spPr bwMode="auto">
          <a:xfrm>
            <a:off x="1143000" y="2057399"/>
            <a:ext cx="4754880" cy="402336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pPr>
              <a:defRPr/>
            </a:pPr>
            <a:endParaRPr/>
          </a:p>
        </p:txBody>
      </p:sp>
      <p:sp>
        <p:nvSpPr>
          <p:cNvPr id="724419971" name="Google Shape;49;p7"/>
          <p:cNvSpPr txBox="1">
            <a:spLocks noGrp="1"/>
          </p:cNvSpPr>
          <p:nvPr>
            <p:ph type="body" idx="2"/>
          </p:nvPr>
        </p:nvSpPr>
        <p:spPr bwMode="auto">
          <a:xfrm>
            <a:off x="6267612" y="2057400"/>
            <a:ext cx="4754880" cy="402336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pPr>
              <a:defRPr/>
            </a:pPr>
            <a:endParaRPr/>
          </a:p>
        </p:txBody>
      </p:sp>
      <p:sp>
        <p:nvSpPr>
          <p:cNvPr id="2011353023" name="Google Shape;50;p7"/>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10981675" name="Google Shape;51;p7"/>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003816142" name="Google Shape;52;p7"/>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arison" preserve="0" showMasterPhAnim="0" showMasterSp="1" type="twoTxTwoObj" userDrawn="1">
  <p:cSld name="TWO_OBJECTS_WITH_TEXT">
    <p:spTree>
      <p:nvGrpSpPr>
        <p:cNvPr id="1" name=""/>
        <p:cNvGrpSpPr/>
        <p:nvPr/>
      </p:nvGrpSpPr>
      <p:grpSpPr bwMode="auto">
        <a:xfrm>
          <a:off x="0" y="0"/>
          <a:ext cx="0" cy="0"/>
          <a:chOff x="0" y="0"/>
          <a:chExt cx="0" cy="0"/>
        </a:xfrm>
      </p:grpSpPr>
      <p:sp>
        <p:nvSpPr>
          <p:cNvPr id="2034780486" name="Google Shape;54;p8"/>
          <p:cNvSpPr txBox="1">
            <a:spLocks noGrp="1"/>
          </p:cNvSpPr>
          <p:nvPr>
            <p:ph type="title"/>
          </p:nvPr>
        </p:nvSpPr>
        <p:spPr bwMode="auto">
          <a:xfrm>
            <a:off x="1143000" y="609600"/>
            <a:ext cx="9875520" cy="13563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418416464" name="Google Shape;55;p8"/>
          <p:cNvSpPr txBox="1">
            <a:spLocks noGrp="1"/>
          </p:cNvSpPr>
          <p:nvPr>
            <p:ph type="body" idx="1"/>
          </p:nvPr>
        </p:nvSpPr>
        <p:spPr bwMode="auto">
          <a:xfrm>
            <a:off x="1143000" y="2001511"/>
            <a:ext cx="4754880" cy="7772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pPr>
              <a:defRPr/>
            </a:pPr>
            <a:endParaRPr/>
          </a:p>
        </p:txBody>
      </p:sp>
      <p:sp>
        <p:nvSpPr>
          <p:cNvPr id="1034497440" name="Google Shape;56;p8"/>
          <p:cNvSpPr txBox="1">
            <a:spLocks noGrp="1"/>
          </p:cNvSpPr>
          <p:nvPr>
            <p:ph type="body" idx="2"/>
          </p:nvPr>
        </p:nvSpPr>
        <p:spPr bwMode="auto">
          <a:xfrm>
            <a:off x="1143000" y="2721483"/>
            <a:ext cx="4754880" cy="338328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pPr>
              <a:defRPr/>
            </a:pPr>
            <a:endParaRPr/>
          </a:p>
        </p:txBody>
      </p:sp>
      <p:sp>
        <p:nvSpPr>
          <p:cNvPr id="175870261" name="Google Shape;57;p8"/>
          <p:cNvSpPr txBox="1">
            <a:spLocks noGrp="1"/>
          </p:cNvSpPr>
          <p:nvPr>
            <p:ph type="body" idx="3"/>
          </p:nvPr>
        </p:nvSpPr>
        <p:spPr bwMode="auto">
          <a:xfrm>
            <a:off x="6269173" y="1999032"/>
            <a:ext cx="4754880" cy="77724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pPr>
              <a:defRPr/>
            </a:pPr>
            <a:endParaRPr/>
          </a:p>
        </p:txBody>
      </p:sp>
      <p:sp>
        <p:nvSpPr>
          <p:cNvPr id="1213760622" name="Google Shape;58;p8"/>
          <p:cNvSpPr txBox="1">
            <a:spLocks noGrp="1"/>
          </p:cNvSpPr>
          <p:nvPr>
            <p:ph type="body" idx="4"/>
          </p:nvPr>
        </p:nvSpPr>
        <p:spPr bwMode="auto">
          <a:xfrm>
            <a:off x="6269173" y="2719322"/>
            <a:ext cx="4754880" cy="3383280"/>
          </a:xfrm>
          <a:prstGeom prst="rect">
            <a:avLst/>
          </a:prstGeom>
          <a:noFill/>
          <a:ln>
            <a:noFill/>
          </a:ln>
        </p:spPr>
        <p:txBody>
          <a:bodyPr spcFirstLastPara="1" wrap="square" lIns="91425" tIns="45700" rIns="91425" bIns="45700" anchor="t" anchorCtr="0">
            <a:norm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pPr>
              <a:defRPr/>
            </a:pPr>
            <a:endParaRPr/>
          </a:p>
        </p:txBody>
      </p:sp>
      <p:sp>
        <p:nvSpPr>
          <p:cNvPr id="770151436" name="Google Shape;59;p8"/>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95020" name="Google Shape;60;p8"/>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8157964" name="Google Shape;61;p8"/>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t with Caption" preserve="0" showMasterPhAnim="0" showMasterSp="1" type="objTx" userDrawn="1">
  <p:cSld name="OBJECT_WITH_CAPTION_TEXT">
    <p:spTree>
      <p:nvGrpSpPr>
        <p:cNvPr id="1" name=""/>
        <p:cNvGrpSpPr/>
        <p:nvPr/>
      </p:nvGrpSpPr>
      <p:grpSpPr bwMode="auto">
        <a:xfrm>
          <a:off x="0" y="0"/>
          <a:ext cx="0" cy="0"/>
          <a:chOff x="0" y="0"/>
          <a:chExt cx="0" cy="0"/>
        </a:xfrm>
      </p:grpSpPr>
      <p:sp>
        <p:nvSpPr>
          <p:cNvPr id="831857819" name="Google Shape;63;p9"/>
          <p:cNvSpPr txBox="1">
            <a:spLocks noGrp="1"/>
          </p:cNvSpPr>
          <p:nvPr>
            <p:ph type="title"/>
          </p:nvPr>
        </p:nvSpPr>
        <p:spPr bwMode="auto">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59296109" name="Google Shape;64;p9"/>
          <p:cNvSpPr txBox="1">
            <a:spLocks noGrp="1"/>
          </p:cNvSpPr>
          <p:nvPr>
            <p:ph type="body" idx="1"/>
          </p:nvPr>
        </p:nvSpPr>
        <p:spPr bwMode="auto">
          <a:xfrm>
            <a:off x="5852159" y="1097280"/>
            <a:ext cx="5212080" cy="4663440"/>
          </a:xfrm>
          <a:prstGeom prst="rect">
            <a:avLst/>
          </a:prstGeom>
          <a:noFill/>
          <a:ln>
            <a:noFill/>
          </a:ln>
        </p:spPr>
        <p:txBody>
          <a:bodyPr spcFirstLastPara="1" wrap="square" lIns="91425" tIns="45700" rIns="91425" bIns="45700" anchor="t" anchorCtr="0">
            <a:norm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pPr>
              <a:defRPr/>
            </a:pPr>
            <a:endParaRPr/>
          </a:p>
        </p:txBody>
      </p:sp>
      <p:sp>
        <p:nvSpPr>
          <p:cNvPr id="1230422976" name="Google Shape;65;p9"/>
          <p:cNvSpPr txBox="1">
            <a:spLocks noGrp="1"/>
          </p:cNvSpPr>
          <p:nvPr>
            <p:ph type="body" idx="2"/>
          </p:nvPr>
        </p:nvSpPr>
        <p:spPr bwMode="auto">
          <a:xfrm>
            <a:off x="1143000" y="2834640"/>
            <a:ext cx="3931920" cy="30175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pPr>
              <a:defRPr/>
            </a:pPr>
            <a:endParaRPr/>
          </a:p>
        </p:txBody>
      </p:sp>
      <p:sp>
        <p:nvSpPr>
          <p:cNvPr id="873156263" name="Google Shape;66;p9"/>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1626205" name="Google Shape;67;p9"/>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689297819" name="Google Shape;68;p9"/>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icture with Caption" preserve="0" showMasterPhAnim="0" showMasterSp="1" type="picTx" userDrawn="1">
  <p:cSld name="PICTURE_WITH_CAPTION_TEXT">
    <p:spTree>
      <p:nvGrpSpPr>
        <p:cNvPr id="1" name=""/>
        <p:cNvGrpSpPr/>
        <p:nvPr/>
      </p:nvGrpSpPr>
      <p:grpSpPr bwMode="auto">
        <a:xfrm>
          <a:off x="0" y="0"/>
          <a:ext cx="0" cy="0"/>
          <a:chOff x="0" y="0"/>
          <a:chExt cx="0" cy="0"/>
        </a:xfrm>
      </p:grpSpPr>
      <p:sp>
        <p:nvSpPr>
          <p:cNvPr id="1568019142" name="Google Shape;70;p10"/>
          <p:cNvSpPr txBox="1">
            <a:spLocks noGrp="1"/>
          </p:cNvSpPr>
          <p:nvPr>
            <p:ph type="title"/>
          </p:nvPr>
        </p:nvSpPr>
        <p:spPr bwMode="auto">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11857812" name="Google Shape;71;p10"/>
          <p:cNvSpPr>
            <a:spLocks noGrp="1"/>
          </p:cNvSpPr>
          <p:nvPr>
            <p:ph type="pic" idx="2"/>
          </p:nvPr>
        </p:nvSpPr>
        <p:spPr bwMode="auto">
          <a:xfrm>
            <a:off x="5413248" y="1069847"/>
            <a:ext cx="6099048" cy="4800600"/>
          </a:xfrm>
          <a:prstGeom prst="rect">
            <a:avLst/>
          </a:prstGeom>
          <a:noFill/>
          <a:ln>
            <a:noFill/>
          </a:ln>
        </p:spPr>
      </p:sp>
      <p:sp>
        <p:nvSpPr>
          <p:cNvPr id="108533589" name="Google Shape;72;p10"/>
          <p:cNvSpPr txBox="1">
            <a:spLocks noGrp="1"/>
          </p:cNvSpPr>
          <p:nvPr>
            <p:ph type="body" idx="1"/>
          </p:nvPr>
        </p:nvSpPr>
        <p:spPr bwMode="auto">
          <a:xfrm>
            <a:off x="1143000" y="2834640"/>
            <a:ext cx="3931920" cy="288036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pPr>
              <a:defRPr/>
            </a:pPr>
            <a:endParaRPr/>
          </a:p>
        </p:txBody>
      </p:sp>
      <p:sp>
        <p:nvSpPr>
          <p:cNvPr id="133115091" name="Google Shape;73;p10"/>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552581723" name="Google Shape;74;p10"/>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266487243" name="Google Shape;75;p10"/>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p:cNvGrpSpPr/>
        <p:nvPr/>
      </p:nvGrpSpPr>
      <p:grpSpPr bwMode="auto">
        <a:xfrm>
          <a:off x="0" y="0"/>
          <a:ext cx="0" cy="0"/>
          <a:chOff x="0" y="0"/>
          <a:chExt cx="0" cy="0"/>
        </a:xfrm>
      </p:grpSpPr>
      <p:sp>
        <p:nvSpPr>
          <p:cNvPr id="823921412" name="Google Shape;10;p1"/>
          <p:cNvSpPr/>
          <p:nvPr/>
        </p:nvSpPr>
        <p:spPr bwMode="auto">
          <a:xfrm>
            <a:off x="231140" y="243840"/>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defRPr/>
            </a:pPr>
            <a:endParaRPr sz="1400" b="0" i="0" u="none" strike="noStrike" cap="none">
              <a:solidFill>
                <a:srgbClr val="000000"/>
              </a:solidFill>
              <a:latin typeface="Arial"/>
              <a:ea typeface="Arial"/>
              <a:cs typeface="Arial"/>
            </a:endParaRPr>
          </a:p>
        </p:txBody>
      </p:sp>
      <p:sp>
        <p:nvSpPr>
          <p:cNvPr id="767670007" name="Google Shape;11;p1"/>
          <p:cNvSpPr txBox="1">
            <a:spLocks noGrp="1"/>
          </p:cNvSpPr>
          <p:nvPr>
            <p:ph type="title"/>
          </p:nvPr>
        </p:nvSpPr>
        <p:spPr bwMode="auto">
          <a:xfrm>
            <a:off x="1143000" y="609600"/>
            <a:ext cx="9875520" cy="135636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endParaRPr/>
          </a:p>
        </p:txBody>
      </p:sp>
      <p:sp>
        <p:nvSpPr>
          <p:cNvPr id="779765867" name="Google Shape;12;p1"/>
          <p:cNvSpPr txBox="1">
            <a:spLocks noGrp="1"/>
          </p:cNvSpPr>
          <p:nvPr>
            <p:ph type="body" idx="1"/>
          </p:nvPr>
        </p:nvSpPr>
        <p:spPr bwMode="auto">
          <a:xfrm>
            <a:off x="1143000" y="2057400"/>
            <a:ext cx="9872871" cy="4038600"/>
          </a:xfrm>
          <a:prstGeom prst="rect">
            <a:avLst/>
          </a:prstGeom>
          <a:noFill/>
          <a:ln>
            <a:noFill/>
          </a:ln>
        </p:spPr>
        <p:txBody>
          <a:bodyPr spcFirstLastPara="1" wrap="square" lIns="91425" tIns="45700" rIns="91425" bIns="45700" anchor="t" anchorCtr="0">
            <a:norm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defRPr>
            </a:lvl9pPr>
          </a:lstStyle>
          <a:p>
            <a:pPr>
              <a:defRPr/>
            </a:pPr>
            <a:endParaRPr/>
          </a:p>
        </p:txBody>
      </p:sp>
      <p:sp>
        <p:nvSpPr>
          <p:cNvPr id="1011699620" name="Google Shape;13;p1"/>
          <p:cNvSpPr txBox="1">
            <a:spLocks noGrp="1"/>
          </p:cNvSpPr>
          <p:nvPr>
            <p:ph type="dt" idx="10"/>
          </p:nvPr>
        </p:nvSpPr>
        <p:spPr bwMode="auto">
          <a:xfrm>
            <a:off x="1142996" y="6223828"/>
            <a:ext cx="2329074"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orbel"/>
                <a:ea typeface="Corbel"/>
                <a:cs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9pPr>
          </a:lstStyle>
          <a:p>
            <a:pPr>
              <a:defRPr/>
            </a:pPr>
            <a:endParaRPr/>
          </a:p>
        </p:txBody>
      </p:sp>
      <p:sp>
        <p:nvSpPr>
          <p:cNvPr id="439157540" name="Google Shape;14;p1"/>
          <p:cNvSpPr txBox="1">
            <a:spLocks noGrp="1"/>
          </p:cNvSpPr>
          <p:nvPr>
            <p:ph type="ftr" idx="11"/>
          </p:nvPr>
        </p:nvSpPr>
        <p:spPr bwMode="auto">
          <a:xfrm>
            <a:off x="3949148" y="6223828"/>
            <a:ext cx="471777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orbel"/>
                <a:ea typeface="Corbel"/>
                <a:cs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defRPr>
            </a:lvl9pPr>
          </a:lstStyle>
          <a:p>
            <a:pPr>
              <a:defRPr/>
            </a:pPr>
            <a:endParaRPr/>
          </a:p>
        </p:txBody>
      </p:sp>
      <p:sp>
        <p:nvSpPr>
          <p:cNvPr id="629822989" name="Google Shape;15;p1"/>
          <p:cNvSpPr txBox="1">
            <a:spLocks noGrp="1"/>
          </p:cNvSpPr>
          <p:nvPr>
            <p:ph type="sldNum" idx="12"/>
          </p:nvPr>
        </p:nvSpPr>
        <p:spPr bwMode="auto">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Corbel"/>
                <a:ea typeface="Corbel"/>
                <a:cs typeface="Corbel"/>
              </a:defRPr>
            </a:lvl9pPr>
          </a:lstStyle>
          <a:p>
            <a:pPr marL="0" lvl="0" indent="0" algn="r" rtl="0">
              <a:spcBef>
                <a:spcPts val="0"/>
              </a:spcBef>
              <a:spcAft>
                <a:spcPts val="0"/>
              </a:spcAft>
              <a:buNone/>
              <a:defRPr/>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1"/>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comments" Target="../comments/comment1.xml" /></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0.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jpg"/><Relationship Id="rId4"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jp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jpg"/><Relationship Id="rId4" Type="http://schemas.openxmlformats.org/officeDocument/2006/relationships/image" Target="../media/image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jpg"/><Relationship Id="rId4" Type="http://schemas.openxmlformats.org/officeDocument/2006/relationships/image" Target="../media/image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jpg"/><Relationship Id="rId4" Type="http://schemas.openxmlformats.org/officeDocument/2006/relationships/image" Target="../media/image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jpg"/><Relationship Id="rId4" Type="http://schemas.openxmlformats.org/officeDocument/2006/relationships/image" Target="../media/image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27.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29.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jpg"/><Relationship Id="rId4" Type="http://schemas.openxmlformats.org/officeDocument/2006/relationships/image" Target="../media/image30.gif"/><Relationship Id="rId5"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6.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56876476" name="Google Shape;117;p15"/>
          <p:cNvSpPr txBox="1"/>
          <p:nvPr/>
        </p:nvSpPr>
        <p:spPr bwMode="auto">
          <a:xfrm>
            <a:off x="294971" y="1376225"/>
            <a:ext cx="11709400"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defRPr/>
            </a:pPr>
            <a:r>
              <a:rPr lang="en-US" sz="3500" b="0" i="0" u="none" strike="noStrike" cap="none">
                <a:solidFill>
                  <a:srgbClr val="000000"/>
                </a:solidFill>
                <a:latin typeface="Arial"/>
                <a:ea typeface="Arial"/>
                <a:cs typeface="Arial"/>
              </a:rPr>
              <a:t>Smart Land Registration in BD: A Blockchain-Based Architecture for Decentralized Land Governance and Secure Registration</a:t>
            </a:r>
            <a:endParaRPr sz="3500" b="0" i="0" u="none" strike="noStrike" cap="none">
              <a:solidFill>
                <a:srgbClr val="000000"/>
              </a:solidFill>
              <a:latin typeface="Arial"/>
              <a:ea typeface="Arial"/>
              <a:cs typeface="Arial"/>
            </a:endParaRPr>
          </a:p>
        </p:txBody>
      </p:sp>
      <p:sp>
        <p:nvSpPr>
          <p:cNvPr id="1433098664" name="Google Shape;118;p15"/>
          <p:cNvSpPr txBox="1">
            <a:spLocks noGrp="1"/>
          </p:cNvSpPr>
          <p:nvPr>
            <p:ph type="dt" idx="10"/>
          </p:nvPr>
        </p:nvSpPr>
        <p:spPr bwMode="auto">
          <a:xfrm>
            <a:off x="462800" y="6396575"/>
            <a:ext cx="1556100" cy="223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541452100" name="Google Shape;119;p15"/>
          <p:cNvSpPr txBox="1"/>
          <p:nvPr/>
        </p:nvSpPr>
        <p:spPr bwMode="auto">
          <a:xfrm>
            <a:off x="2498420" y="3219253"/>
            <a:ext cx="7303219" cy="792799"/>
          </a:xfrm>
          <a:prstGeom prst="rect">
            <a:avLst/>
          </a:prstGeom>
          <a:noFill/>
          <a:ln>
            <a:noFill/>
          </a:ln>
          <a:effectLst>
            <a:outerShdw blurRad="50800" dist="50800" dir="5400000" algn="ctr" rotWithShape="0">
              <a:schemeClr val="lt1"/>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defRPr/>
            </a:pPr>
            <a:r>
              <a:rPr lang="en-US" sz="2300" b="1" i="0" u="none" strike="noStrike" cap="none">
                <a:solidFill>
                  <a:srgbClr val="6E6E6E"/>
                </a:solidFill>
                <a:latin typeface="Arial"/>
                <a:ea typeface="Arial"/>
                <a:cs typeface="Arial"/>
              </a:rPr>
              <a:t>Thesis Final_Defense – Fall 2025</a:t>
            </a:r>
            <a:endParaRPr sz="2300" b="0" i="0" u="none" strike="noStrike" cap="none">
              <a:solidFill>
                <a:srgbClr val="000000"/>
              </a:solidFill>
              <a:latin typeface="Arial"/>
              <a:ea typeface="Arial"/>
              <a:cs typeface="Arial"/>
            </a:endParaRPr>
          </a:p>
          <a:p>
            <a:pPr marL="0" marR="0" lvl="0" indent="0" algn="ctr" rtl="0">
              <a:lnSpc>
                <a:spcPct val="100000"/>
              </a:lnSpc>
              <a:spcBef>
                <a:spcPts val="0"/>
              </a:spcBef>
              <a:spcAft>
                <a:spcPts val="0"/>
              </a:spcAft>
              <a:buClr>
                <a:srgbClr val="000000"/>
              </a:buClr>
              <a:buSzPts val="2300"/>
              <a:buFont typeface="Arial"/>
              <a:buNone/>
              <a:defRPr/>
            </a:pPr>
            <a:r>
              <a:rPr lang="en-US" sz="2300" b="1" i="0" u="none" strike="noStrike" cap="none">
                <a:solidFill>
                  <a:srgbClr val="000000"/>
                </a:solidFill>
                <a:latin typeface="Arial"/>
                <a:ea typeface="Arial"/>
                <a:cs typeface="Arial"/>
              </a:rPr>
              <a:t> 30 January 2026  </a:t>
            </a:r>
            <a:endParaRPr sz="2300" b="1" i="0" u="none" strike="noStrike" cap="none">
              <a:solidFill>
                <a:srgbClr val="000000"/>
              </a:solidFill>
              <a:latin typeface="Arial"/>
              <a:ea typeface="Arial"/>
              <a:cs typeface="Arial"/>
            </a:endParaRPr>
          </a:p>
        </p:txBody>
      </p:sp>
      <p:sp>
        <p:nvSpPr>
          <p:cNvPr id="1849728052" name="Google Shape;120;p15"/>
          <p:cNvSpPr txBox="1"/>
          <p:nvPr/>
        </p:nvSpPr>
        <p:spPr bwMode="auto">
          <a:xfrm>
            <a:off x="1235210" y="5796077"/>
            <a:ext cx="967666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defRPr/>
            </a:pPr>
            <a:r>
              <a:rPr lang="en-US" sz="2400" b="1" i="0" u="none" strike="noStrike" cap="none">
                <a:solidFill>
                  <a:srgbClr val="000000"/>
                </a:solidFill>
                <a:latin typeface="Arial"/>
                <a:ea typeface="Arial"/>
                <a:cs typeface="Arial"/>
              </a:rPr>
              <a:t>Department of Computer Science and Engineering</a:t>
            </a:r>
            <a:endParaRPr sz="2400" b="0" i="0" u="none" strike="noStrike" cap="none">
              <a:solidFill>
                <a:srgbClr val="000000"/>
              </a:solidFill>
              <a:latin typeface="Arial"/>
              <a:ea typeface="Arial"/>
              <a:cs typeface="Arial"/>
            </a:endParaRPr>
          </a:p>
          <a:p>
            <a:pPr marL="0" marR="0" lvl="0" indent="0" algn="ctr" rtl="0">
              <a:lnSpc>
                <a:spcPct val="100000"/>
              </a:lnSpc>
              <a:spcBef>
                <a:spcPts val="0"/>
              </a:spcBef>
              <a:spcAft>
                <a:spcPts val="0"/>
              </a:spcAft>
              <a:buClr>
                <a:srgbClr val="000000"/>
              </a:buClr>
              <a:buSzPts val="2400"/>
              <a:buFont typeface="Arial"/>
              <a:buNone/>
              <a:defRPr/>
            </a:pPr>
            <a:r>
              <a:rPr lang="en-US" sz="2400" b="1" i="0" u="none" strike="noStrike" cap="none">
                <a:solidFill>
                  <a:srgbClr val="000000"/>
                </a:solidFill>
                <a:latin typeface="Arial"/>
                <a:ea typeface="Arial"/>
                <a:cs typeface="Arial"/>
              </a:rPr>
              <a:t>Green University of Bangladesh </a:t>
            </a:r>
            <a:endParaRPr sz="2400" b="0" i="0" u="none" strike="noStrike" cap="none">
              <a:solidFill>
                <a:srgbClr val="000000"/>
              </a:solidFill>
              <a:latin typeface="Arial"/>
              <a:ea typeface="Arial"/>
              <a:cs typeface="Arial"/>
            </a:endParaRPr>
          </a:p>
        </p:txBody>
      </p:sp>
      <p:pic>
        <p:nvPicPr>
          <p:cNvPr id="305777433" name="Google Shape;121;p15"/>
          <p:cNvPicPr/>
          <p:nvPr/>
        </p:nvPicPr>
        <p:blipFill rotWithShape="1">
          <a:blip r:embed="rId3">
            <a:alphaModFix/>
          </a:blip>
          <a:stretch/>
        </p:blipFill>
        <p:spPr bwMode="auto">
          <a:xfrm>
            <a:off x="4624251" y="250163"/>
            <a:ext cx="2773947" cy="1154019"/>
          </a:xfrm>
          <a:prstGeom prst="rect">
            <a:avLst/>
          </a:prstGeom>
          <a:noFill/>
          <a:ln>
            <a:noFill/>
          </a:ln>
        </p:spPr>
      </p:pic>
      <p:sp>
        <p:nvSpPr>
          <p:cNvPr id="1849462031" name="Google Shape;122;p15"/>
          <p:cNvSpPr txBox="1"/>
          <p:nvPr/>
        </p:nvSpPr>
        <p:spPr bwMode="auto">
          <a:xfrm>
            <a:off x="5998464" y="3874026"/>
            <a:ext cx="5898565" cy="18158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defRPr/>
            </a:pPr>
            <a:r>
              <a:rPr lang="en-US" sz="2400" b="1" i="0" u="none" strike="noStrike" cap="none">
                <a:solidFill>
                  <a:srgbClr val="0070C0"/>
                </a:solidFill>
                <a:latin typeface="Arial"/>
                <a:ea typeface="Arial"/>
                <a:cs typeface="Arial"/>
              </a:rPr>
              <a:t>Supervisor’s-</a:t>
            </a:r>
            <a:endParaRPr sz="2400" b="0" i="0" u="none" strike="noStrike" cap="none">
              <a:solidFill>
                <a:srgbClr val="0070C0"/>
              </a:solidFill>
              <a:latin typeface="Arial"/>
              <a:ea typeface="Arial"/>
              <a:cs typeface="Arial"/>
            </a:endParaRPr>
          </a:p>
          <a:p>
            <a:pPr marL="0" marR="0" lvl="0" indent="0" algn="ctr" rtl="0">
              <a:lnSpc>
                <a:spcPct val="100000"/>
              </a:lnSpc>
              <a:spcBef>
                <a:spcPts val="0"/>
              </a:spcBef>
              <a:spcAft>
                <a:spcPts val="0"/>
              </a:spcAft>
              <a:buNone/>
              <a:defRPr/>
            </a:pPr>
            <a:r>
              <a:rPr lang="en-US" sz="2000" b="0" i="0" u="none" strike="noStrike" cap="none">
                <a:solidFill>
                  <a:srgbClr val="00B0F0"/>
                </a:solidFill>
                <a:latin typeface="Arial"/>
                <a:ea typeface="Arial"/>
                <a:cs typeface="Arial"/>
              </a:rPr>
              <a:t>Ms. Farhana Akter Sunny</a:t>
            </a:r>
            <a:endParaRPr/>
          </a:p>
          <a:p>
            <a:pPr marL="0" marR="0" lvl="0" indent="0" algn="ctr" rtl="0">
              <a:lnSpc>
                <a:spcPct val="100000"/>
              </a:lnSpc>
              <a:spcBef>
                <a:spcPts val="0"/>
              </a:spcBef>
              <a:spcAft>
                <a:spcPts val="0"/>
              </a:spcAft>
              <a:buNone/>
              <a:defRPr/>
            </a:pPr>
            <a:r>
              <a:rPr lang="en-US" sz="2000" b="0" i="0" u="none" strike="noStrike" cap="none">
                <a:solidFill>
                  <a:srgbClr val="00B0F0"/>
                </a:solidFill>
                <a:latin typeface="Arial"/>
                <a:ea typeface="Arial"/>
                <a:cs typeface="Arial"/>
              </a:rPr>
              <a:t>Assistant Professor, Dept of CSE at GUB</a:t>
            </a:r>
            <a:endParaRPr/>
          </a:p>
          <a:p>
            <a:pPr marL="0" marR="0" lvl="0" indent="0" algn="ctr" rtl="0">
              <a:lnSpc>
                <a:spcPct val="100000"/>
              </a:lnSpc>
              <a:spcBef>
                <a:spcPts val="0"/>
              </a:spcBef>
              <a:spcAft>
                <a:spcPts val="0"/>
              </a:spcAft>
              <a:buNone/>
              <a:defRPr/>
            </a:pPr>
            <a:endParaRPr sz="800" b="0" i="0" u="none" strike="noStrike" cap="none">
              <a:solidFill>
                <a:srgbClr val="00B0F0"/>
              </a:solidFill>
              <a:latin typeface="Arial"/>
              <a:ea typeface="Arial"/>
              <a:cs typeface="Arial"/>
            </a:endParaRPr>
          </a:p>
          <a:p>
            <a:pPr marL="0" marR="0" lvl="0" indent="0" algn="ctr" rtl="0">
              <a:lnSpc>
                <a:spcPct val="100000"/>
              </a:lnSpc>
              <a:spcBef>
                <a:spcPts val="0"/>
              </a:spcBef>
              <a:spcAft>
                <a:spcPts val="0"/>
              </a:spcAft>
              <a:buNone/>
              <a:defRPr/>
            </a:pPr>
            <a:r>
              <a:rPr lang="en-US" sz="2000" b="0" i="0" u="none" strike="noStrike" cap="none">
                <a:solidFill>
                  <a:srgbClr val="00B0F0"/>
                </a:solidFill>
                <a:latin typeface="Arial"/>
                <a:ea typeface="Arial"/>
                <a:cs typeface="Arial"/>
              </a:rPr>
              <a:t>Mr. Mozdaher Abdul Quader</a:t>
            </a:r>
            <a:endParaRPr/>
          </a:p>
          <a:p>
            <a:pPr marL="0" marR="0" lvl="0" indent="0" algn="ctr" rtl="0">
              <a:lnSpc>
                <a:spcPct val="100000"/>
              </a:lnSpc>
              <a:spcBef>
                <a:spcPts val="0"/>
              </a:spcBef>
              <a:spcAft>
                <a:spcPts val="0"/>
              </a:spcAft>
              <a:buNone/>
              <a:defRPr/>
            </a:pPr>
            <a:r>
              <a:rPr lang="en-US" sz="2000" b="0" i="0" u="none" strike="noStrike" cap="none">
                <a:solidFill>
                  <a:srgbClr val="00B0F0"/>
                </a:solidFill>
                <a:latin typeface="Arial"/>
                <a:ea typeface="Arial"/>
                <a:cs typeface="Arial"/>
              </a:rPr>
              <a:t>Lecturer, Dept of CSE at GUB</a:t>
            </a:r>
            <a:endParaRPr sz="2000" b="0" i="0" u="none" strike="noStrike" cap="none">
              <a:solidFill>
                <a:srgbClr val="00B0F0"/>
              </a:solidFill>
              <a:latin typeface="Arial"/>
              <a:ea typeface="Arial"/>
              <a:cs typeface="Arial"/>
            </a:endParaRPr>
          </a:p>
        </p:txBody>
      </p:sp>
      <p:sp>
        <p:nvSpPr>
          <p:cNvPr id="1202288124" name="Google Shape;123;p15"/>
          <p:cNvSpPr txBox="1"/>
          <p:nvPr/>
        </p:nvSpPr>
        <p:spPr bwMode="auto">
          <a:xfrm>
            <a:off x="294971" y="3915030"/>
            <a:ext cx="5121781" cy="16311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defRPr/>
            </a:pPr>
            <a:r>
              <a:rPr lang="en-US" sz="2000" b="1" i="0" u="none" strike="noStrike" cap="none">
                <a:solidFill>
                  <a:srgbClr val="0070C0"/>
                </a:solidFill>
                <a:latin typeface="Arial"/>
                <a:ea typeface="Arial"/>
                <a:cs typeface="Arial"/>
              </a:rPr>
              <a:t>Presented By,</a:t>
            </a:r>
            <a:endParaRPr sz="2000" b="1" i="0" u="none" strike="noStrike" cap="none">
              <a:solidFill>
                <a:srgbClr val="0070C0"/>
              </a:solidFill>
              <a:latin typeface="Arial"/>
              <a:ea typeface="Arial"/>
              <a:cs typeface="Arial"/>
            </a:endParaRPr>
          </a:p>
          <a:p>
            <a:pPr marL="0" marR="0" lvl="0" indent="0" algn="ctr" rtl="0">
              <a:lnSpc>
                <a:spcPct val="100000"/>
              </a:lnSpc>
              <a:spcBef>
                <a:spcPts val="800"/>
              </a:spcBef>
              <a:spcAft>
                <a:spcPts val="0"/>
              </a:spcAft>
              <a:buClr>
                <a:srgbClr val="000000"/>
              </a:buClr>
              <a:buSzPts val="2400"/>
              <a:buFont typeface="Arial"/>
              <a:buNone/>
              <a:defRPr/>
            </a:pPr>
            <a:r>
              <a:rPr lang="en-US" sz="2000" b="0" i="0" u="none" strike="noStrike" cap="none">
                <a:solidFill>
                  <a:srgbClr val="00B0F0"/>
                </a:solidFill>
                <a:latin typeface="Arial"/>
                <a:ea typeface="Arial"/>
                <a:cs typeface="Arial"/>
              </a:rPr>
              <a:t>Khondokar Saim – 221902353</a:t>
            </a:r>
            <a:endParaRPr sz="2000" b="0" i="0" u="none" strike="noStrike" cap="none">
              <a:solidFill>
                <a:srgbClr val="00B0F0"/>
              </a:solidFill>
              <a:latin typeface="Arial"/>
              <a:ea typeface="Arial"/>
              <a:cs typeface="Arial"/>
            </a:endParaRPr>
          </a:p>
          <a:p>
            <a:pPr marL="0" marR="0" lvl="0" indent="0" algn="ctr" rtl="0">
              <a:lnSpc>
                <a:spcPct val="100000"/>
              </a:lnSpc>
              <a:spcBef>
                <a:spcPts val="800"/>
              </a:spcBef>
              <a:spcAft>
                <a:spcPts val="0"/>
              </a:spcAft>
              <a:buNone/>
              <a:defRPr/>
            </a:pPr>
            <a:r>
              <a:rPr lang="en-US" sz="2000" b="0" i="0" u="none" strike="noStrike" cap="none">
                <a:solidFill>
                  <a:srgbClr val="00B0F0"/>
                </a:solidFill>
                <a:latin typeface="Arial"/>
                <a:ea typeface="Arial"/>
                <a:cs typeface="Arial"/>
              </a:rPr>
              <a:t>Hasnat Zamil Sayad– 221902001</a:t>
            </a:r>
            <a:endParaRPr/>
          </a:p>
          <a:p>
            <a:pPr marL="0" marR="0" lvl="0" indent="0" algn="ctr" rtl="0">
              <a:lnSpc>
                <a:spcPct val="100000"/>
              </a:lnSpc>
              <a:spcBef>
                <a:spcPts val="800"/>
              </a:spcBef>
              <a:spcAft>
                <a:spcPts val="0"/>
              </a:spcAft>
              <a:buNone/>
              <a:defRPr/>
            </a:pPr>
            <a:r>
              <a:rPr lang="en-US" sz="2000" b="0" i="0" u="none" strike="noStrike" cap="none">
                <a:solidFill>
                  <a:srgbClr val="00B0F0"/>
                </a:solidFill>
                <a:latin typeface="Arial"/>
                <a:ea typeface="Arial"/>
                <a:cs typeface="Arial"/>
              </a:rPr>
              <a:t>Ibrahim Al Rifat– 221902208</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3364615" name="Google Shape;233;p24"/>
          <p:cNvPicPr/>
          <p:nvPr/>
        </p:nvPicPr>
        <p:blipFill rotWithShape="1">
          <a:blip r:embed="rId3">
            <a:alphaModFix/>
          </a:blip>
          <a:stretch/>
        </p:blipFill>
        <p:spPr bwMode="auto">
          <a:xfrm>
            <a:off x="362465" y="374895"/>
            <a:ext cx="685281" cy="685281"/>
          </a:xfrm>
          <a:prstGeom prst="rect">
            <a:avLst/>
          </a:prstGeom>
          <a:noFill/>
          <a:ln>
            <a:noFill/>
          </a:ln>
        </p:spPr>
      </p:pic>
      <p:pic>
        <p:nvPicPr>
          <p:cNvPr id="370379937" name="Google Shape;234;p24"/>
          <p:cNvPicPr/>
          <p:nvPr/>
        </p:nvPicPr>
        <p:blipFill rotWithShape="1">
          <a:blip r:embed="rId4">
            <a:alphaModFix/>
          </a:blip>
          <a:stretch/>
        </p:blipFill>
        <p:spPr bwMode="auto">
          <a:xfrm>
            <a:off x="9918915" y="251522"/>
            <a:ext cx="1943782" cy="808654"/>
          </a:xfrm>
          <a:prstGeom prst="rect">
            <a:avLst/>
          </a:prstGeom>
          <a:noFill/>
          <a:ln>
            <a:noFill/>
          </a:ln>
        </p:spPr>
      </p:pic>
      <p:pic>
        <p:nvPicPr>
          <p:cNvPr id="1034661778" name="Google Shape;235;p24"/>
          <p:cNvPicPr/>
          <p:nvPr/>
        </p:nvPicPr>
        <p:blipFill rotWithShape="1">
          <a:blip r:embed="rId5">
            <a:alphaModFix/>
          </a:blip>
          <a:srcRect l="1187" t="2321" r="3421" b="0"/>
          <a:stretch/>
        </p:blipFill>
        <p:spPr bwMode="auto">
          <a:xfrm>
            <a:off x="2210143" y="374895"/>
            <a:ext cx="7565366" cy="5537780"/>
          </a:xfrm>
          <a:prstGeom prst="rect">
            <a:avLst/>
          </a:prstGeom>
          <a:noFill/>
          <a:ln>
            <a:noFill/>
          </a:ln>
        </p:spPr>
      </p:pic>
      <p:sp>
        <p:nvSpPr>
          <p:cNvPr id="1494872887" name="Google Shape;236;p24"/>
          <p:cNvSpPr txBox="1">
            <a:spLocks noGrp="1"/>
          </p:cNvSpPr>
          <p:nvPr>
            <p:ph type="title"/>
          </p:nvPr>
        </p:nvSpPr>
        <p:spPr bwMode="auto">
          <a:xfrm>
            <a:off x="4235570" y="4439737"/>
            <a:ext cx="4390845" cy="79680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Arial"/>
              <a:buNone/>
              <a:defRPr/>
            </a:pPr>
            <a:r>
              <a:rPr lang="en-US" sz="4000">
                <a:latin typeface="Arial"/>
                <a:ea typeface="Arial"/>
                <a:cs typeface="Arial"/>
              </a:rPr>
              <a:t>Literature Review</a:t>
            </a:r>
            <a:endParaRPr/>
          </a:p>
        </p:txBody>
      </p:sp>
      <p:pic>
        <p:nvPicPr>
          <p:cNvPr id="1109746171" name="Google Shape;237;p24"/>
          <p:cNvPicPr/>
          <p:nvPr/>
        </p:nvPicPr>
        <p:blipFill rotWithShape="1">
          <a:blip r:embed="rId6">
            <a:alphaModFix/>
          </a:blip>
          <a:stretch/>
        </p:blipFill>
        <p:spPr bwMode="auto">
          <a:xfrm>
            <a:off x="5218502" y="2234977"/>
            <a:ext cx="1754993" cy="1754993"/>
          </a:xfrm>
          <a:prstGeom prst="rect">
            <a:avLst/>
          </a:prstGeom>
          <a:noFill/>
          <a:ln>
            <a:noFill/>
          </a:ln>
        </p:spPr>
      </p:pic>
      <p:cxnSp>
        <p:nvCxnSpPr>
          <p:cNvPr id="1657499527" name="Google Shape;238;p24"/>
          <p:cNvCxnSpPr/>
          <p:nvPr/>
        </p:nvCxnSpPr>
        <p:spPr bwMode="auto">
          <a:xfrm>
            <a:off x="424707" y="5119185"/>
            <a:ext cx="11342585" cy="0"/>
          </a:xfrm>
          <a:prstGeom prst="straightConnector1">
            <a:avLst/>
          </a:prstGeom>
          <a:noFill/>
          <a:ln w="10000" cap="flat" cmpd="sng">
            <a:solidFill>
              <a:schemeClr val="accent1"/>
            </a:solidFill>
            <a:prstDash val="solid"/>
            <a:round/>
            <a:headEnd type="none" w="sm" len="sm"/>
            <a:tailEnd type="none" w="sm" len="sm"/>
          </a:ln>
        </p:spPr>
      </p:cxnSp>
      <p:sp>
        <p:nvSpPr>
          <p:cNvPr id="1926232496" name="Google Shape;241;p24"/>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10</a:t>
            </a:r>
            <a:endParaRPr sz="2800"/>
          </a:p>
        </p:txBody>
      </p:sp>
      <p:sp>
        <p:nvSpPr>
          <p:cNvPr id="995980294" name="Google Shape;118;p15"/>
          <p:cNvSpPr txBox="1">
            <a:spLocks noGrp="1"/>
          </p:cNvSpPr>
          <p:nvPr>
            <p:ph type="dt" idx="10"/>
          </p:nvPr>
        </p:nvSpPr>
        <p:spPr bwMode="auto">
          <a:xfrm>
            <a:off x="463550" y="6396038"/>
            <a:ext cx="1441449"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95775005"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79910872" name="Google Shape;247;p25"/>
          <p:cNvSpPr txBox="1">
            <a:spLocks noGrp="1"/>
          </p:cNvSpPr>
          <p:nvPr>
            <p:ph type="title"/>
          </p:nvPr>
        </p:nvSpPr>
        <p:spPr bwMode="auto">
          <a:xfrm>
            <a:off x="1892000" y="252150"/>
            <a:ext cx="8026915" cy="808500"/>
          </a:xfrm>
          <a:prstGeom prst="rect">
            <a:avLst/>
          </a:prstGeom>
          <a:noFill/>
          <a:ln>
            <a:noFill/>
          </a:ln>
        </p:spPr>
        <p:txBody>
          <a:bodyPr spcFirstLastPara="1" vertOverflow="overflow" horzOverflow="overflow" vert="horz" wrap="square" lIns="91423" tIns="45699" rIns="91423" bIns="45699" numCol="1" spcCol="0" rtlCol="0" fromWordArt="0" anchor="ctr" anchorCtr="0" forceAA="0" compatLnSpc="0">
            <a:normAutofit/>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chemeClr val="dk1"/>
                </a:solidFill>
                <a:latin typeface="Arial"/>
                <a:ea typeface="Arial"/>
                <a:cs typeface="Arial"/>
              </a:rPr>
              <a:t>Related Studies (1/6)</a:t>
            </a:r>
            <a:endParaRPr sz="4000"/>
          </a:p>
        </p:txBody>
      </p:sp>
      <p:sp>
        <p:nvSpPr>
          <p:cNvPr id="224970610" name="Google Shape;248;p25"/>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11</a:t>
            </a:r>
            <a:endParaRPr sz="2800"/>
          </a:p>
        </p:txBody>
      </p:sp>
      <p:pic>
        <p:nvPicPr>
          <p:cNvPr id="2142692054" name="Google Shape;249;p25"/>
          <p:cNvPicPr/>
          <p:nvPr/>
        </p:nvPicPr>
        <p:blipFill rotWithShape="1">
          <a:blip r:embed="rId3">
            <a:alphaModFix/>
          </a:blip>
          <a:stretch/>
        </p:blipFill>
        <p:spPr bwMode="auto">
          <a:xfrm>
            <a:off x="362465" y="374895"/>
            <a:ext cx="685281" cy="685281"/>
          </a:xfrm>
          <a:prstGeom prst="rect">
            <a:avLst/>
          </a:prstGeom>
          <a:noFill/>
          <a:ln>
            <a:noFill/>
          </a:ln>
        </p:spPr>
      </p:pic>
      <p:pic>
        <p:nvPicPr>
          <p:cNvPr id="1695728983" name="Google Shape;250;p25"/>
          <p:cNvPicPr/>
          <p:nvPr/>
        </p:nvPicPr>
        <p:blipFill rotWithShape="1">
          <a:blip r:embed="rId4">
            <a:alphaModFix/>
          </a:blip>
          <a:stretch/>
        </p:blipFill>
        <p:spPr bwMode="auto">
          <a:xfrm>
            <a:off x="9918915" y="251522"/>
            <a:ext cx="1943782" cy="808654"/>
          </a:xfrm>
          <a:prstGeom prst="rect">
            <a:avLst/>
          </a:prstGeom>
          <a:noFill/>
          <a:ln>
            <a:noFill/>
          </a:ln>
        </p:spPr>
      </p:pic>
      <p:sp>
        <p:nvSpPr>
          <p:cNvPr id="857290618" name="Google Shape;253;p25"/>
          <p:cNvSpPr txBox="1"/>
          <p:nvPr/>
        </p:nvSpPr>
        <p:spPr bwMode="auto">
          <a:xfrm>
            <a:off x="1047744" y="1267548"/>
            <a:ext cx="10103852" cy="488005"/>
          </a:xfrm>
          <a:prstGeom prst="rect">
            <a:avLst/>
          </a:prstGeom>
          <a:noFill/>
          <a:ln>
            <a:noFill/>
          </a:ln>
        </p:spPr>
        <p:txBody>
          <a:bodyPr spcFirstLastPara="1" wrap="square" lIns="91423" tIns="91423" rIns="91423" bIns="91423" anchor="t" anchorCtr="0">
            <a:spAutoFit/>
          </a:bodyPr>
          <a:lstStyle/>
          <a:p>
            <a:pPr marL="0" lvl="0" indent="0" algn="l" rtl="0">
              <a:lnSpc>
                <a:spcPct val="100000"/>
              </a:lnSpc>
              <a:spcBef>
                <a:spcPts val="1200"/>
              </a:spcBef>
              <a:spcAft>
                <a:spcPts val="0"/>
              </a:spcAft>
              <a:buClr>
                <a:schemeClr val="dk1"/>
              </a:buClr>
              <a:buSzPts val="1100"/>
              <a:buFont typeface="Arial"/>
              <a:buNone/>
              <a:defRPr/>
            </a:pPr>
            <a:r>
              <a:rPr lang="en-US" sz="2000" b="1">
                <a:solidFill>
                  <a:schemeClr val="dk1"/>
                </a:solidFill>
              </a:rPr>
              <a:t>Title: A Blockchain-based Land Title Management System for Bangladesh</a:t>
            </a:r>
            <a:endParaRPr/>
          </a:p>
        </p:txBody>
      </p:sp>
      <p:sp>
        <p:nvSpPr>
          <p:cNvPr id="478790331" name="Google Shape;254;p25"/>
          <p:cNvSpPr txBox="1"/>
          <p:nvPr/>
        </p:nvSpPr>
        <p:spPr bwMode="auto">
          <a:xfrm>
            <a:off x="1047745" y="1825674"/>
            <a:ext cx="2232243" cy="488009"/>
          </a:xfrm>
          <a:prstGeom prst="rect">
            <a:avLst/>
          </a:prstGeom>
          <a:noFill/>
          <a:ln>
            <a:noFill/>
          </a:ln>
        </p:spPr>
        <p:txBody>
          <a:bodyPr spcFirstLastPara="1" wrap="square" lIns="91423" tIns="91423" rIns="91423" bIns="91423" anchor="t" anchorCtr="0">
            <a:spAutoFit/>
          </a:bodyPr>
          <a:lstStyle/>
          <a:p>
            <a:pPr marL="0" lvl="0" indent="0" algn="l" rtl="0">
              <a:spcBef>
                <a:spcPts val="0"/>
              </a:spcBef>
              <a:spcAft>
                <a:spcPts val="0"/>
              </a:spcAft>
              <a:buNone/>
              <a:defRPr/>
            </a:pPr>
            <a:r>
              <a:rPr lang="en-US" sz="2000">
                <a:solidFill>
                  <a:schemeClr val="dk1"/>
                </a:solidFill>
                <a:latin typeface="Arial"/>
                <a:ea typeface="Arial"/>
                <a:cs typeface="Arial"/>
              </a:rPr>
              <a:t>Methodology:</a:t>
            </a:r>
            <a:endParaRPr sz="2000">
              <a:solidFill>
                <a:schemeClr val="dk1"/>
              </a:solidFill>
              <a:latin typeface="Arial"/>
              <a:cs typeface="Arial"/>
            </a:endParaRPr>
          </a:p>
        </p:txBody>
      </p:sp>
      <p:pic>
        <p:nvPicPr>
          <p:cNvPr id="2007064900" name="Picture 1008233686"/>
          <p:cNvPicPr>
            <a:picLocks noChangeAspect="1"/>
          </p:cNvPicPr>
          <p:nvPr/>
        </p:nvPicPr>
        <p:blipFill rotWithShape="1">
          <a:blip r:embed="rId5"/>
          <a:stretch/>
        </p:blipFill>
        <p:spPr bwMode="auto">
          <a:xfrm>
            <a:off x="3948504" y="1885950"/>
            <a:ext cx="4610098" cy="4236242"/>
          </a:xfrm>
          <a:prstGeom prst="rect">
            <a:avLst/>
          </a:prstGeom>
        </p:spPr>
      </p:pic>
      <p:sp>
        <p:nvSpPr>
          <p:cNvPr id="582146417"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2063848325"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571972963" name="Google Shape;191;p20"/>
          <p:cNvSpPr txBox="1"/>
          <p:nvPr/>
        </p:nvSpPr>
        <p:spPr bwMode="auto">
          <a:xfrm>
            <a:off x="2356774" y="6202836"/>
            <a:ext cx="8993730" cy="305118"/>
          </a:xfrm>
          <a:prstGeom prst="rect">
            <a:avLst/>
          </a:prstGeom>
          <a:noFill/>
          <a:ln>
            <a:noFill/>
          </a:ln>
        </p:spPr>
        <p:txBody>
          <a:bodyPr spcFirstLastPara="1" wrap="square" lIns="91423" tIns="45699" rIns="91423" bIns="45699"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3.0 : </a:t>
            </a:r>
            <a:r>
              <a:rPr lang="en-US" sz="1400" b="0" i="1" u="none" strike="noStrike" cap="none" spc="0">
                <a:solidFill>
                  <a:srgbClr val="000000"/>
                </a:solidFill>
                <a:latin typeface="Arial"/>
                <a:ea typeface="Arial"/>
                <a:cs typeface="Arial"/>
              </a:rPr>
              <a:t>Proposed incremental Blockchain adoption model for land title management of Bangladesh.</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77208767" name="Google Shape;261;p26"/>
          <p:cNvSpPr txBox="1">
            <a:spLocks noGrp="1"/>
          </p:cNvSpPr>
          <p:nvPr>
            <p:ph type="title"/>
          </p:nvPr>
        </p:nvSpPr>
        <p:spPr bwMode="auto">
          <a:xfrm>
            <a:off x="1892000" y="252150"/>
            <a:ext cx="8026800"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latin typeface="Arial"/>
                <a:ea typeface="Arial"/>
                <a:cs typeface="Arial"/>
              </a:rPr>
              <a:t>Related Studies (2/6)</a:t>
            </a:r>
            <a:endParaRPr sz="4000"/>
          </a:p>
        </p:txBody>
      </p:sp>
      <p:sp>
        <p:nvSpPr>
          <p:cNvPr id="1897743405" name="Google Shape;262;p26"/>
          <p:cNvSpPr txBox="1">
            <a:spLocks noGrp="1"/>
          </p:cNvSpPr>
          <p:nvPr>
            <p:ph type="sldNum" idx="12"/>
          </p:nvPr>
        </p:nvSpPr>
        <p:spPr bwMode="auto">
          <a:xfrm>
            <a:off x="11272838" y="6122193"/>
            <a:ext cx="683400" cy="498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12</a:t>
            </a:r>
            <a:endParaRPr sz="2800"/>
          </a:p>
        </p:txBody>
      </p:sp>
      <p:pic>
        <p:nvPicPr>
          <p:cNvPr id="505446414" name="Google Shape;263;p26"/>
          <p:cNvPicPr/>
          <p:nvPr/>
        </p:nvPicPr>
        <p:blipFill rotWithShape="1">
          <a:blip r:embed="rId3">
            <a:alphaModFix/>
          </a:blip>
          <a:stretch/>
        </p:blipFill>
        <p:spPr bwMode="auto">
          <a:xfrm>
            <a:off x="362465" y="374895"/>
            <a:ext cx="685281" cy="685281"/>
          </a:xfrm>
          <a:prstGeom prst="rect">
            <a:avLst/>
          </a:prstGeom>
          <a:noFill/>
          <a:ln>
            <a:noFill/>
          </a:ln>
        </p:spPr>
      </p:pic>
      <p:pic>
        <p:nvPicPr>
          <p:cNvPr id="1483046496" name="Google Shape;264;p26"/>
          <p:cNvPicPr/>
          <p:nvPr/>
        </p:nvPicPr>
        <p:blipFill rotWithShape="1">
          <a:blip r:embed="rId4">
            <a:alphaModFix/>
          </a:blip>
          <a:stretch/>
        </p:blipFill>
        <p:spPr bwMode="auto">
          <a:xfrm>
            <a:off x="9918915" y="251522"/>
            <a:ext cx="1943782" cy="808654"/>
          </a:xfrm>
          <a:prstGeom prst="rect">
            <a:avLst/>
          </a:prstGeom>
          <a:noFill/>
          <a:ln>
            <a:noFill/>
          </a:ln>
        </p:spPr>
      </p:pic>
      <p:sp>
        <p:nvSpPr>
          <p:cNvPr id="201716530" name="Google Shape;267;p26"/>
          <p:cNvSpPr txBox="1"/>
          <p:nvPr/>
        </p:nvSpPr>
        <p:spPr bwMode="auto">
          <a:xfrm>
            <a:off x="1420123" y="1390231"/>
            <a:ext cx="9102104" cy="1387169"/>
          </a:xfrm>
          <a:prstGeom prst="rect">
            <a:avLst/>
          </a:prstGeom>
          <a:noFill/>
          <a:ln>
            <a:noFill/>
          </a:ln>
        </p:spPr>
        <p:txBody>
          <a:bodyPr spcFirstLastPara="1" wrap="square" lIns="91423" tIns="91423" rIns="91423" bIns="91423" anchor="t" anchorCtr="0">
            <a:spAutoFit/>
          </a:bodyPr>
          <a:lstStyle/>
          <a:p>
            <a:pPr marL="305908" lvl="0" indent="-305908" algn="just" rtl="0">
              <a:lnSpc>
                <a:spcPct val="150000"/>
              </a:lnSpc>
              <a:spcBef>
                <a:spcPts val="0"/>
              </a:spcBef>
              <a:spcAft>
                <a:spcPts val="0"/>
              </a:spcAft>
              <a:buFont typeface="Wingdings"/>
              <a:buChar char="§"/>
              <a:defRPr/>
            </a:pPr>
            <a:r>
              <a:rPr lang="en-US" sz="2200" b="1" u="sng">
                <a:solidFill>
                  <a:schemeClr val="dk1"/>
                </a:solidFill>
              </a:rPr>
              <a:t>Achievement</a:t>
            </a:r>
            <a:r>
              <a:rPr lang="en-US" sz="2000" b="1" u="sng">
                <a:solidFill>
                  <a:schemeClr val="dk1"/>
                </a:solidFill>
              </a:rPr>
              <a:t>:</a:t>
            </a:r>
            <a:endParaRPr/>
          </a:p>
          <a:p>
            <a:pPr marL="305908" lvl="0" indent="-305908" algn="just" rtl="0">
              <a:lnSpc>
                <a:spcPct val="114999"/>
              </a:lnSpc>
              <a:spcBef>
                <a:spcPts val="0"/>
              </a:spcBef>
              <a:spcAft>
                <a:spcPts val="0"/>
              </a:spcAft>
              <a:buFont typeface="Wingdings"/>
              <a:buChar char="§"/>
              <a:defRPr/>
            </a:pPr>
            <a:r>
              <a:rPr lang="en-US" sz="2000" b="0">
                <a:solidFill>
                  <a:schemeClr val="dk1"/>
                </a:solidFill>
              </a:rPr>
              <a:t>Introduced phase wise Public to Hybrid blockchain roadmap</a:t>
            </a:r>
            <a:r>
              <a:rPr sz="2000" b="0">
                <a:solidFill>
                  <a:schemeClr val="dk1"/>
                </a:solidFill>
              </a:rPr>
              <a:t>.</a:t>
            </a:r>
            <a:endParaRPr/>
          </a:p>
          <a:p>
            <a:pPr marL="305908" lvl="0" indent="-305908" algn="just" rtl="0">
              <a:lnSpc>
                <a:spcPct val="114999"/>
              </a:lnSpc>
              <a:spcBef>
                <a:spcPts val="0"/>
              </a:spcBef>
              <a:spcAft>
                <a:spcPts val="0"/>
              </a:spcAft>
              <a:buFont typeface="Wingdings"/>
              <a:buChar char="§"/>
              <a:defRPr/>
            </a:pPr>
            <a:r>
              <a:rPr lang="en-US" sz="2000" b="0">
                <a:solidFill>
                  <a:schemeClr val="dk1"/>
                </a:solidFill>
              </a:rPr>
              <a:t>Implemented Ethereum smart contract prototype reducing cost and delays</a:t>
            </a:r>
            <a:r>
              <a:rPr sz="2000" b="0">
                <a:solidFill>
                  <a:schemeClr val="dk1"/>
                </a:solidFill>
              </a:rPr>
              <a:t>.</a:t>
            </a:r>
            <a:endParaRPr/>
          </a:p>
        </p:txBody>
      </p:sp>
      <p:sp>
        <p:nvSpPr>
          <p:cNvPr id="1865541656" name="Google Shape;268;p26"/>
          <p:cNvSpPr txBox="1"/>
          <p:nvPr/>
        </p:nvSpPr>
        <p:spPr bwMode="auto">
          <a:xfrm>
            <a:off x="1420123" y="2925673"/>
            <a:ext cx="9119804" cy="1722449"/>
          </a:xfrm>
          <a:prstGeom prst="rect">
            <a:avLst/>
          </a:prstGeom>
          <a:noFill/>
          <a:ln>
            <a:noFill/>
          </a:ln>
        </p:spPr>
        <p:txBody>
          <a:bodyPr spcFirstLastPara="1" wrap="square" lIns="91423" tIns="91423" rIns="91423" bIns="91423" anchor="t" anchorCtr="0">
            <a:spAutoFit/>
          </a:bodyPr>
          <a:lstStyle/>
          <a:p>
            <a:pPr marL="0" lvl="0" indent="0" algn="just" rtl="0">
              <a:lnSpc>
                <a:spcPct val="100000"/>
              </a:lnSpc>
              <a:spcBef>
                <a:spcPts val="1200"/>
              </a:spcBef>
              <a:spcAft>
                <a:spcPts val="0"/>
              </a:spcAft>
              <a:buClr>
                <a:schemeClr val="dk1"/>
              </a:buClr>
              <a:buSzPts val="1100"/>
              <a:buFont typeface="Arial"/>
              <a:buNone/>
              <a:defRPr/>
            </a:pPr>
            <a:r>
              <a:rPr lang="en-US" sz="2200" b="1" u="sng">
                <a:solidFill>
                  <a:schemeClr val="dk1"/>
                </a:solidFill>
              </a:rPr>
              <a:t>Limitations:</a:t>
            </a:r>
            <a:endParaRPr sz="2200" b="1" u="sng">
              <a:solidFill>
                <a:schemeClr val="dk1"/>
              </a:solidFill>
            </a:endParaRPr>
          </a:p>
          <a:p>
            <a:pPr marL="305908" lvl="0" indent="-305908" algn="just" rtl="0">
              <a:lnSpc>
                <a:spcPct val="114999"/>
              </a:lnSpc>
              <a:spcBef>
                <a:spcPts val="1200"/>
              </a:spcBef>
              <a:spcAft>
                <a:spcPts val="0"/>
              </a:spcAft>
              <a:buFont typeface="Wingdings"/>
              <a:buChar char="§"/>
              <a:defRPr/>
            </a:pPr>
            <a:r>
              <a:rPr lang="en-US" sz="2000">
                <a:solidFill>
                  <a:schemeClr val="dk1"/>
                </a:solidFill>
              </a:rPr>
              <a:t>Needs strong government laws and institutional adoption</a:t>
            </a:r>
            <a:r>
              <a:rPr sz="2000">
                <a:solidFill>
                  <a:schemeClr val="dk1"/>
                </a:solidFill>
              </a:rPr>
              <a:t>.</a:t>
            </a:r>
            <a:endParaRPr/>
          </a:p>
          <a:p>
            <a:pPr marL="305908" lvl="0" indent="-305908" algn="just" rtl="0">
              <a:lnSpc>
                <a:spcPct val="114999"/>
              </a:lnSpc>
              <a:spcBef>
                <a:spcPts val="0"/>
              </a:spcBef>
              <a:spcAft>
                <a:spcPts val="0"/>
              </a:spcAft>
              <a:buFont typeface="Wingdings"/>
              <a:buChar char="§"/>
              <a:defRPr/>
            </a:pPr>
            <a:r>
              <a:rPr lang="en-US" sz="2000">
                <a:solidFill>
                  <a:schemeClr val="dk1"/>
                </a:solidFill>
              </a:rPr>
              <a:t>Public blockchain mining not scalable for all citizens</a:t>
            </a:r>
            <a:r>
              <a:rPr sz="2000">
                <a:solidFill>
                  <a:schemeClr val="dk1"/>
                </a:solidFill>
              </a:rPr>
              <a:t>.</a:t>
            </a:r>
            <a:endParaRPr/>
          </a:p>
          <a:p>
            <a:pPr marL="305908" lvl="0" indent="-305908" algn="just" rtl="0">
              <a:lnSpc>
                <a:spcPct val="114999"/>
              </a:lnSpc>
              <a:spcBef>
                <a:spcPts val="0"/>
              </a:spcBef>
              <a:spcAft>
                <a:spcPts val="0"/>
              </a:spcAft>
              <a:buFont typeface="Wingdings"/>
              <a:buChar char="§"/>
              <a:defRPr/>
            </a:pPr>
            <a:r>
              <a:rPr lang="en-US" sz="2000">
                <a:solidFill>
                  <a:schemeClr val="dk1"/>
                </a:solidFill>
              </a:rPr>
              <a:t>Gas price volatility makes real-world cost uncertain</a:t>
            </a:r>
            <a:r>
              <a:rPr sz="2000">
                <a:solidFill>
                  <a:schemeClr val="dk1"/>
                </a:solidFill>
              </a:rPr>
              <a:t>.</a:t>
            </a:r>
            <a:endParaRPr/>
          </a:p>
        </p:txBody>
      </p:sp>
      <p:sp>
        <p:nvSpPr>
          <p:cNvPr id="396395432" name="Google Shape;268;p26"/>
          <p:cNvSpPr txBox="1"/>
          <p:nvPr/>
        </p:nvSpPr>
        <p:spPr bwMode="auto">
          <a:xfrm>
            <a:off x="1420123" y="4748112"/>
            <a:ext cx="9134563" cy="1006165"/>
          </a:xfrm>
          <a:prstGeom prst="rect">
            <a:avLst/>
          </a:prstGeom>
          <a:noFill/>
          <a:ln>
            <a:noFill/>
          </a:ln>
        </p:spPr>
        <p:txBody>
          <a:bodyPr spcFirstLastPara="1" wrap="square" lIns="91422" tIns="91422" rIns="91422" bIns="91422" anchor="t" anchorCtr="0">
            <a:spAutoFit/>
          </a:bodyPr>
          <a:lstStyle/>
          <a:p>
            <a:pPr marL="0" lvl="0" indent="0" algn="just" rtl="0">
              <a:lnSpc>
                <a:spcPct val="100000"/>
              </a:lnSpc>
              <a:spcBef>
                <a:spcPts val="1199"/>
              </a:spcBef>
              <a:spcAft>
                <a:spcPts val="0"/>
              </a:spcAft>
              <a:buClr>
                <a:schemeClr val="dk1"/>
              </a:buClr>
              <a:buSzPts val="1100"/>
              <a:buFont typeface="Arial"/>
              <a:buNone/>
              <a:defRPr/>
            </a:pPr>
            <a:r>
              <a:rPr lang="en-US" sz="1800" b="1" u="sng">
                <a:solidFill>
                  <a:schemeClr val="dk1"/>
                </a:solidFill>
              </a:rPr>
              <a:t>Reference:</a:t>
            </a:r>
            <a:endParaRPr sz="1800" b="1" u="sng">
              <a:solidFill>
                <a:schemeClr val="dk1"/>
              </a:solidFill>
            </a:endParaRPr>
          </a:p>
          <a:p>
            <a:pPr algn="just">
              <a:defRPr/>
            </a:pPr>
            <a:endParaRPr lang="en-US" sz="1400" b="0" i="0" u="none" strike="noStrike" cap="none" spc="0">
              <a:solidFill>
                <a:srgbClr val="000000"/>
              </a:solidFill>
              <a:latin typeface="Arial"/>
              <a:cs typeface="Arial"/>
            </a:endParaRPr>
          </a:p>
          <a:p>
            <a:pPr algn="just">
              <a:defRPr/>
            </a:pPr>
            <a:r>
              <a:rPr lang="en-US" sz="1100" b="1" i="0" u="none" strike="noStrike" cap="none" spc="0">
                <a:solidFill>
                  <a:schemeClr val="accent4">
                    <a:lumMod val="75000"/>
                  </a:schemeClr>
                </a:solidFill>
                <a:latin typeface="Arial"/>
                <a:ea typeface="Arial"/>
                <a:cs typeface="Arial"/>
              </a:rPr>
              <a:t>K. M. Alam, J. M. A. Rahman, A. Tasnim and A. Akther,"Blockchain-Based Land Title Management System for Bangladesh," Journal of King Saud University – Computer and Information Sciences, 2020, doi: 10.1016/j.jksuci.2020.10.011.</a:t>
            </a:r>
            <a:endParaRPr sz="1100" b="1" i="0" u="none" strike="noStrike" cap="none" spc="0">
              <a:solidFill>
                <a:schemeClr val="accent4">
                  <a:lumMod val="75000"/>
                </a:schemeClr>
              </a:solidFill>
              <a:latin typeface="Arial"/>
              <a:ea typeface="Arial"/>
              <a:cs typeface="Arial"/>
            </a:endParaRPr>
          </a:p>
        </p:txBody>
      </p:sp>
      <p:sp>
        <p:nvSpPr>
          <p:cNvPr id="626943766"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2997078"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17908601" name="Google Shape;301;p29"/>
          <p:cNvSpPr txBox="1">
            <a:spLocks noGrp="1"/>
          </p:cNvSpPr>
          <p:nvPr>
            <p:ph type="title"/>
          </p:nvPr>
        </p:nvSpPr>
        <p:spPr bwMode="auto">
          <a:xfrm>
            <a:off x="1891999" y="252149"/>
            <a:ext cx="8026800" cy="808499"/>
          </a:xfrm>
          <a:prstGeom prst="rect">
            <a:avLst/>
          </a:prstGeom>
          <a:noFill/>
          <a:ln>
            <a:noFill/>
          </a:ln>
        </p:spPr>
        <p:txBody>
          <a:bodyPr spcFirstLastPara="1" vertOverflow="overflow" horzOverflow="overflow" vert="horz" wrap="square" lIns="91422" tIns="45698" rIns="91422" bIns="45698" numCol="1" spcCol="0" rtlCol="0" fromWordArt="0" anchor="ctr" anchorCtr="0" forceAA="0" compatLnSpc="0">
            <a:normAutofit/>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chemeClr val="dk1"/>
                </a:solidFill>
                <a:latin typeface="Arial"/>
                <a:ea typeface="Arial"/>
                <a:cs typeface="Arial"/>
              </a:rPr>
              <a:t>Related Studies (3/6)</a:t>
            </a:r>
            <a:endParaRPr sz="4000"/>
          </a:p>
        </p:txBody>
      </p:sp>
      <p:sp>
        <p:nvSpPr>
          <p:cNvPr id="313984300" name="Google Shape;302;p29"/>
          <p:cNvSpPr txBox="1">
            <a:spLocks noGrp="1"/>
          </p:cNvSpPr>
          <p:nvPr>
            <p:ph type="sldNum" idx="12"/>
          </p:nvPr>
        </p:nvSpPr>
        <p:spPr bwMode="auto">
          <a:xfrm>
            <a:off x="11272838" y="6122192"/>
            <a:ext cx="683399" cy="498299"/>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13</a:t>
            </a:r>
            <a:endParaRPr sz="2800"/>
          </a:p>
        </p:txBody>
      </p:sp>
      <p:pic>
        <p:nvPicPr>
          <p:cNvPr id="1792685901" name="Google Shape;303;p29"/>
          <p:cNvPicPr/>
          <p:nvPr/>
        </p:nvPicPr>
        <p:blipFill rotWithShape="1">
          <a:blip r:embed="rId3">
            <a:alphaModFix/>
          </a:blip>
          <a:stretch/>
        </p:blipFill>
        <p:spPr bwMode="auto">
          <a:xfrm>
            <a:off x="362464" y="374895"/>
            <a:ext cx="685280" cy="685280"/>
          </a:xfrm>
          <a:prstGeom prst="rect">
            <a:avLst/>
          </a:prstGeom>
          <a:noFill/>
          <a:ln>
            <a:noFill/>
          </a:ln>
        </p:spPr>
      </p:pic>
      <p:pic>
        <p:nvPicPr>
          <p:cNvPr id="2097377364" name="Google Shape;304;p29"/>
          <p:cNvPicPr/>
          <p:nvPr/>
        </p:nvPicPr>
        <p:blipFill rotWithShape="1">
          <a:blip r:embed="rId4">
            <a:alphaModFix/>
          </a:blip>
          <a:stretch/>
        </p:blipFill>
        <p:spPr bwMode="auto">
          <a:xfrm>
            <a:off x="9918915" y="251521"/>
            <a:ext cx="1943781" cy="808653"/>
          </a:xfrm>
          <a:prstGeom prst="rect">
            <a:avLst/>
          </a:prstGeom>
          <a:noFill/>
          <a:ln>
            <a:noFill/>
          </a:ln>
        </p:spPr>
      </p:pic>
      <p:sp>
        <p:nvSpPr>
          <p:cNvPr id="810084580" name="Google Shape;253;p25"/>
          <p:cNvSpPr txBox="1"/>
          <p:nvPr/>
        </p:nvSpPr>
        <p:spPr bwMode="auto">
          <a:xfrm>
            <a:off x="1047744" y="1077048"/>
            <a:ext cx="10448642" cy="792804"/>
          </a:xfrm>
          <a:prstGeom prst="rect">
            <a:avLst/>
          </a:prstGeom>
          <a:noFill/>
          <a:ln>
            <a:noFill/>
          </a:ln>
        </p:spPr>
        <p:txBody>
          <a:bodyPr spcFirstLastPara="1" wrap="square" lIns="91422" tIns="91422" rIns="91422" bIns="91422" anchor="t" anchorCtr="0">
            <a:spAutoFit/>
          </a:bodyPr>
          <a:lstStyle/>
          <a:p>
            <a:pPr marL="0" lvl="0" indent="0" algn="ctr" rtl="0">
              <a:lnSpc>
                <a:spcPct val="100000"/>
              </a:lnSpc>
              <a:spcBef>
                <a:spcPts val="1198"/>
              </a:spcBef>
              <a:spcAft>
                <a:spcPts val="0"/>
              </a:spcAft>
              <a:buClr>
                <a:schemeClr val="dk1"/>
              </a:buClr>
              <a:buSzPts val="1100"/>
              <a:buFont typeface="Arial"/>
              <a:buNone/>
              <a:defRPr/>
            </a:pPr>
            <a:r>
              <a:rPr lang="en-US" sz="2000" b="1">
                <a:solidFill>
                  <a:schemeClr val="dk1"/>
                </a:solidFill>
                <a:latin typeface="Arial"/>
                <a:ea typeface="Arial"/>
                <a:cs typeface="Arial"/>
              </a:rPr>
              <a:t>Title: </a:t>
            </a:r>
            <a:r>
              <a:rPr lang="en-US" sz="2000" b="1" i="0" u="none" strike="noStrike" cap="none" spc="0">
                <a:solidFill>
                  <a:schemeClr val="dk1"/>
                </a:solidFill>
                <a:latin typeface="Arial"/>
                <a:ea typeface="Arial"/>
                <a:cs typeface="Arial"/>
              </a:rPr>
              <a:t>Distributed Ledger Technology based Land Transaction System with Trusted Nodes Consensus Mechanism</a:t>
            </a:r>
            <a:endParaRPr sz="2000" b="1">
              <a:solidFill>
                <a:schemeClr val="dk1"/>
              </a:solidFill>
              <a:latin typeface="Arial"/>
              <a:cs typeface="Arial"/>
            </a:endParaRPr>
          </a:p>
        </p:txBody>
      </p:sp>
      <p:pic>
        <p:nvPicPr>
          <p:cNvPr id="1424887684" name="Picture 1981595343"/>
          <p:cNvPicPr>
            <a:picLocks noChangeAspect="1"/>
          </p:cNvPicPr>
          <p:nvPr/>
        </p:nvPicPr>
        <p:blipFill rotWithShape="1">
          <a:blip r:embed="rId5"/>
          <a:stretch/>
        </p:blipFill>
        <p:spPr bwMode="auto">
          <a:xfrm>
            <a:off x="3097656" y="2038346"/>
            <a:ext cx="6563867" cy="3905251"/>
          </a:xfrm>
          <a:prstGeom prst="rect">
            <a:avLst/>
          </a:prstGeom>
        </p:spPr>
      </p:pic>
      <p:sp>
        <p:nvSpPr>
          <p:cNvPr id="255493820" name="Google Shape;254;p25"/>
          <p:cNvSpPr txBox="1"/>
          <p:nvPr/>
        </p:nvSpPr>
        <p:spPr bwMode="auto">
          <a:xfrm>
            <a:off x="1047744" y="1825672"/>
            <a:ext cx="2232963" cy="488008"/>
          </a:xfrm>
          <a:prstGeom prst="rect">
            <a:avLst/>
          </a:prstGeom>
          <a:noFill/>
          <a:ln>
            <a:noFill/>
          </a:ln>
        </p:spPr>
        <p:txBody>
          <a:bodyPr spcFirstLastPara="1" wrap="square" lIns="91422" tIns="91422" rIns="91422" bIns="91422" anchor="t" anchorCtr="0">
            <a:spAutoFit/>
          </a:bodyPr>
          <a:lstStyle/>
          <a:p>
            <a:pPr marL="0" lvl="0" indent="0" algn="l" rtl="0">
              <a:spcBef>
                <a:spcPts val="0"/>
              </a:spcBef>
              <a:spcAft>
                <a:spcPts val="0"/>
              </a:spcAft>
              <a:buNone/>
              <a:defRPr/>
            </a:pPr>
            <a:r>
              <a:rPr lang="en-US" sz="2000">
                <a:solidFill>
                  <a:schemeClr val="dk1"/>
                </a:solidFill>
                <a:latin typeface="Arial"/>
                <a:ea typeface="Arial"/>
                <a:cs typeface="Arial"/>
              </a:rPr>
              <a:t>Methodology:</a:t>
            </a:r>
            <a:endParaRPr sz="2000">
              <a:solidFill>
                <a:schemeClr val="dk1"/>
              </a:solidFill>
              <a:latin typeface="Arial"/>
              <a:cs typeface="Arial"/>
            </a:endParaRPr>
          </a:p>
        </p:txBody>
      </p:sp>
      <p:sp>
        <p:nvSpPr>
          <p:cNvPr id="1782636292"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896991289"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931617458" name="Google Shape;191;p20"/>
          <p:cNvSpPr txBox="1"/>
          <p:nvPr/>
        </p:nvSpPr>
        <p:spPr bwMode="auto">
          <a:xfrm>
            <a:off x="3702756" y="6090918"/>
            <a:ext cx="4406006" cy="305118"/>
          </a:xfrm>
          <a:prstGeom prst="rect">
            <a:avLst/>
          </a:prstGeom>
          <a:noFill/>
          <a:ln>
            <a:noFill/>
          </a:ln>
        </p:spPr>
        <p:txBody>
          <a:bodyPr spcFirstLastPara="1" wrap="square" lIns="91422" tIns="45698" rIns="91422" bIns="45698"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4.0 : </a:t>
            </a:r>
            <a:r>
              <a:rPr lang="en-US" sz="1400" b="0" i="1" u="none" strike="noStrike" cap="none" spc="0">
                <a:solidFill>
                  <a:srgbClr val="000000"/>
                </a:solidFill>
                <a:latin typeface="Arial"/>
                <a:ea typeface="Arial"/>
                <a:cs typeface="Arial"/>
              </a:rPr>
              <a:t>Work Flow of the Proposed System</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61386534" name="Google Shape;288;p28"/>
          <p:cNvSpPr txBox="1">
            <a:spLocks noGrp="1"/>
          </p:cNvSpPr>
          <p:nvPr>
            <p:ph type="title"/>
          </p:nvPr>
        </p:nvSpPr>
        <p:spPr bwMode="auto">
          <a:xfrm>
            <a:off x="1891998" y="252148"/>
            <a:ext cx="8026800" cy="808498"/>
          </a:xfrm>
          <a:prstGeom prst="rect">
            <a:avLst/>
          </a:prstGeom>
          <a:noFill/>
          <a:ln>
            <a:noFill/>
          </a:ln>
        </p:spPr>
        <p:txBody>
          <a:bodyPr spcFirstLastPara="1" vertOverflow="overflow" horzOverflow="overflow" vert="horz" wrap="square" lIns="91422" tIns="45698" rIns="91422" bIns="45698" numCol="1" spcCol="0" rtlCol="0" fromWordArt="0" anchor="ctr" anchorCtr="0" forceAA="0" compatLnSpc="0">
            <a:normAutofit/>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chemeClr val="dk1"/>
                </a:solidFill>
                <a:latin typeface="Arial"/>
                <a:ea typeface="Arial"/>
                <a:cs typeface="Arial"/>
              </a:rPr>
              <a:t>Related Studies (4/6)</a:t>
            </a:r>
            <a:endParaRPr sz="4000"/>
          </a:p>
        </p:txBody>
      </p:sp>
      <p:sp>
        <p:nvSpPr>
          <p:cNvPr id="1755440603" name="Google Shape;289;p28"/>
          <p:cNvSpPr txBox="1">
            <a:spLocks noGrp="1"/>
          </p:cNvSpPr>
          <p:nvPr>
            <p:ph type="sldNum" idx="12"/>
          </p:nvPr>
        </p:nvSpPr>
        <p:spPr bwMode="auto">
          <a:xfrm>
            <a:off x="11272838" y="6122191"/>
            <a:ext cx="683398" cy="498298"/>
          </a:xfrm>
          <a:prstGeom prst="rect">
            <a:avLst/>
          </a:prstGeom>
          <a:noFill/>
          <a:ln>
            <a:noFill/>
          </a:ln>
        </p:spPr>
        <p:txBody>
          <a:bodyPr spcFirstLastPara="1" wrap="square" lIns="91422" tIns="45698" rIns="91422" bIns="45698"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14</a:t>
            </a:r>
            <a:endParaRPr sz="2800"/>
          </a:p>
        </p:txBody>
      </p:sp>
      <p:pic>
        <p:nvPicPr>
          <p:cNvPr id="1565950575" name="Google Shape;290;p28"/>
          <p:cNvPicPr/>
          <p:nvPr/>
        </p:nvPicPr>
        <p:blipFill rotWithShape="1">
          <a:blip r:embed="rId3">
            <a:alphaModFix/>
          </a:blip>
          <a:stretch/>
        </p:blipFill>
        <p:spPr bwMode="auto">
          <a:xfrm>
            <a:off x="362463" y="374895"/>
            <a:ext cx="685279" cy="685279"/>
          </a:xfrm>
          <a:prstGeom prst="rect">
            <a:avLst/>
          </a:prstGeom>
          <a:noFill/>
          <a:ln>
            <a:noFill/>
          </a:ln>
        </p:spPr>
      </p:pic>
      <p:pic>
        <p:nvPicPr>
          <p:cNvPr id="1483042729" name="Google Shape;291;p28"/>
          <p:cNvPicPr/>
          <p:nvPr/>
        </p:nvPicPr>
        <p:blipFill rotWithShape="1">
          <a:blip r:embed="rId4">
            <a:alphaModFix/>
          </a:blip>
          <a:stretch/>
        </p:blipFill>
        <p:spPr bwMode="auto">
          <a:xfrm>
            <a:off x="9918915" y="251520"/>
            <a:ext cx="1943780" cy="808652"/>
          </a:xfrm>
          <a:prstGeom prst="rect">
            <a:avLst/>
          </a:prstGeom>
          <a:noFill/>
          <a:ln>
            <a:noFill/>
          </a:ln>
        </p:spPr>
      </p:pic>
      <p:grpSp>
        <p:nvGrpSpPr>
          <p:cNvPr id="1672338937" name="Group 181014304"/>
          <p:cNvGrpSpPr/>
          <p:nvPr/>
        </p:nvGrpSpPr>
        <p:grpSpPr bwMode="auto">
          <a:xfrm>
            <a:off x="1420123" y="1390231"/>
            <a:ext cx="9657164" cy="3806835"/>
            <a:chOff x="0" y="0"/>
            <a:chExt cx="9657164" cy="3806835"/>
          </a:xfrm>
        </p:grpSpPr>
        <p:sp>
          <p:nvSpPr>
            <p:cNvPr id="1256034072" name="Google Shape;267;p26"/>
            <p:cNvSpPr txBox="1"/>
            <p:nvPr/>
          </p:nvSpPr>
          <p:spPr bwMode="auto">
            <a:xfrm>
              <a:off x="0" y="0"/>
              <a:ext cx="9652844" cy="2072956"/>
            </a:xfrm>
            <a:prstGeom prst="rect">
              <a:avLst/>
            </a:prstGeom>
            <a:noFill/>
            <a:ln>
              <a:noFill/>
            </a:ln>
          </p:spPr>
          <p:txBody>
            <a:bodyPr spcFirstLastPara="1" wrap="square" lIns="91422" tIns="91422" rIns="91422" bIns="91422" anchor="t" anchorCtr="0">
              <a:spAutoFit/>
            </a:bodyPr>
            <a:lstStyle/>
            <a:p>
              <a:pPr marL="0" lvl="0" indent="0" algn="just" rtl="0">
                <a:spcBef>
                  <a:spcPts val="0"/>
                </a:spcBef>
                <a:spcAft>
                  <a:spcPts val="0"/>
                </a:spcAft>
                <a:buNone/>
                <a:defRPr/>
              </a:pPr>
              <a:r>
                <a:rPr lang="en-US" sz="2200" b="1" u="sng">
                  <a:solidFill>
                    <a:schemeClr val="dk1"/>
                  </a:solidFill>
                </a:rPr>
                <a:t>Achievement</a:t>
              </a:r>
              <a:r>
                <a:rPr lang="en-US" sz="2000" b="1" u="sng">
                  <a:solidFill>
                    <a:schemeClr val="dk1"/>
                  </a:solidFill>
                </a:rPr>
                <a:t>:</a:t>
              </a:r>
              <a:endParaRPr sz="2000" b="0" u="sng">
                <a:solidFill>
                  <a:schemeClr val="dk1"/>
                </a:solidFill>
              </a:endParaRPr>
            </a:p>
            <a:p>
              <a:pPr marL="305907" lvl="0" indent="-305907" algn="l" rtl="0">
                <a:lnSpc>
                  <a:spcPct val="114999"/>
                </a:lnSpc>
                <a:spcBef>
                  <a:spcPts val="1198"/>
                </a:spcBef>
                <a:spcAft>
                  <a:spcPts val="0"/>
                </a:spcAft>
                <a:buFont typeface="Wingdings"/>
                <a:buChar char="§"/>
                <a:defRPr/>
              </a:pPr>
              <a:r>
                <a:rPr lang="en-US" sz="2000" b="0" i="0" u="none" strike="noStrike" cap="none" spc="0">
                  <a:solidFill>
                    <a:schemeClr val="dk1"/>
                  </a:solidFill>
                  <a:latin typeface="Arial"/>
                  <a:ea typeface="Arial"/>
                  <a:cs typeface="Arial"/>
                </a:rPr>
                <a:t>Introduced Trusted Node Consensus Algorithm (TNCA) using miner trust values</a:t>
              </a:r>
              <a:endParaRPr sz="2000">
                <a:solidFill>
                  <a:schemeClr val="dk1"/>
                </a:solidFill>
              </a:endParaRPr>
            </a:p>
            <a:p>
              <a:pPr marL="305907" lvl="0" indent="-305907" algn="l" rtl="0">
                <a:lnSpc>
                  <a:spcPct val="114999"/>
                </a:lnSpc>
                <a:spcBef>
                  <a:spcPts val="0"/>
                </a:spcBef>
                <a:spcAft>
                  <a:spcPts val="0"/>
                </a:spcAft>
                <a:buFont typeface="Wingdings"/>
                <a:buChar char="§"/>
                <a:defRPr/>
              </a:pPr>
              <a:r>
                <a:rPr lang="en-US" sz="2000" b="0" i="0" u="none" strike="noStrike" cap="none" spc="0">
                  <a:solidFill>
                    <a:schemeClr val="dk1"/>
                  </a:solidFill>
                  <a:latin typeface="Arial"/>
                  <a:ea typeface="Arial"/>
                  <a:cs typeface="Arial"/>
                </a:rPr>
                <a:t>Reduced message overhead by 58.94% and improved block addition time by 26.44% vs PoW</a:t>
              </a:r>
              <a:endParaRPr sz="2000">
                <a:solidFill>
                  <a:schemeClr val="dk1"/>
                </a:solidFill>
              </a:endParaRPr>
            </a:p>
            <a:p>
              <a:pPr lvl="0" algn="l" rtl="0">
                <a:lnSpc>
                  <a:spcPct val="114999"/>
                </a:lnSpc>
                <a:spcBef>
                  <a:spcPts val="0"/>
                </a:spcBef>
                <a:spcAft>
                  <a:spcPts val="0"/>
                </a:spcAft>
                <a:defRPr/>
              </a:pPr>
              <a:endParaRPr sz="2000">
                <a:solidFill>
                  <a:schemeClr val="dk1"/>
                </a:solidFill>
              </a:endParaRPr>
            </a:p>
          </p:txBody>
        </p:sp>
        <p:sp>
          <p:nvSpPr>
            <p:cNvPr id="1958848809" name="Google Shape;268;p26"/>
            <p:cNvSpPr txBox="1"/>
            <p:nvPr/>
          </p:nvSpPr>
          <p:spPr bwMode="auto">
            <a:xfrm>
              <a:off x="0" y="1733877"/>
              <a:ext cx="9657164" cy="2072956"/>
            </a:xfrm>
            <a:prstGeom prst="rect">
              <a:avLst/>
            </a:prstGeom>
            <a:noFill/>
            <a:ln>
              <a:noFill/>
            </a:ln>
          </p:spPr>
          <p:txBody>
            <a:bodyPr spcFirstLastPara="1" wrap="square" lIns="91422" tIns="91422" rIns="91422" bIns="91422" anchor="t" anchorCtr="0">
              <a:spAutoFit/>
            </a:bodyPr>
            <a:lstStyle/>
            <a:p>
              <a:pPr marL="0" lvl="0" indent="0" algn="just" rtl="0">
                <a:lnSpc>
                  <a:spcPct val="100000"/>
                </a:lnSpc>
                <a:spcBef>
                  <a:spcPts val="1198"/>
                </a:spcBef>
                <a:spcAft>
                  <a:spcPts val="0"/>
                </a:spcAft>
                <a:buClr>
                  <a:schemeClr val="dk1"/>
                </a:buClr>
                <a:buSzPts val="1100"/>
                <a:buFont typeface="Arial"/>
                <a:buNone/>
                <a:defRPr/>
              </a:pPr>
              <a:r>
                <a:rPr lang="en-US" sz="2200" b="1" u="sng">
                  <a:solidFill>
                    <a:schemeClr val="dk1"/>
                  </a:solidFill>
                </a:rPr>
                <a:t>Limitations:</a:t>
              </a:r>
              <a:endParaRPr sz="2200" b="1" u="sng">
                <a:solidFill>
                  <a:schemeClr val="dk1"/>
                </a:solidFill>
              </a:endParaRPr>
            </a:p>
            <a:p>
              <a:pPr marL="305907" lvl="0" indent="-305907" algn="l" rtl="0">
                <a:lnSpc>
                  <a:spcPct val="114999"/>
                </a:lnSpc>
                <a:spcBef>
                  <a:spcPts val="1198"/>
                </a:spcBef>
                <a:spcAft>
                  <a:spcPts val="0"/>
                </a:spcAft>
                <a:buFont typeface="Wingdings"/>
                <a:buChar char="§"/>
                <a:defRPr/>
              </a:pPr>
              <a:r>
                <a:rPr lang="en-US" sz="2000" b="0" i="0" u="none" strike="noStrike" cap="none" spc="0">
                  <a:solidFill>
                    <a:schemeClr val="dk1"/>
                  </a:solidFill>
                  <a:latin typeface="Arial"/>
                  <a:ea typeface="Arial"/>
                  <a:cs typeface="Arial"/>
                </a:rPr>
                <a:t>Trust value table maintenance increases computation cost in large networks.</a:t>
              </a:r>
              <a:endParaRPr sz="2000">
                <a:solidFill>
                  <a:schemeClr val="dk1"/>
                </a:solidFill>
              </a:endParaRPr>
            </a:p>
            <a:p>
              <a:pPr marL="305907" lvl="0" indent="-305907" algn="l" rtl="0">
                <a:lnSpc>
                  <a:spcPct val="114999"/>
                </a:lnSpc>
                <a:spcBef>
                  <a:spcPts val="0"/>
                </a:spcBef>
                <a:spcAft>
                  <a:spcPts val="0"/>
                </a:spcAft>
                <a:buFont typeface="Wingdings"/>
                <a:buChar char="§"/>
                <a:defRPr/>
              </a:pPr>
              <a:r>
                <a:rPr lang="en-US" sz="2000" b="0" i="0" u="none" strike="noStrike" cap="none" spc="0">
                  <a:solidFill>
                    <a:schemeClr val="dk1"/>
                  </a:solidFill>
                  <a:latin typeface="Arial"/>
                  <a:ea typeface="Arial"/>
                  <a:cs typeface="Arial"/>
                </a:rPr>
                <a:t>Framework assumes government-controlled validator participation.</a:t>
              </a:r>
              <a:endParaRPr sz="2000">
                <a:solidFill>
                  <a:schemeClr val="dk1"/>
                </a:solidFill>
              </a:endParaRPr>
            </a:p>
            <a:p>
              <a:pPr marL="305907" lvl="0" indent="-305907" algn="l" rtl="0">
                <a:lnSpc>
                  <a:spcPct val="114999"/>
                </a:lnSpc>
                <a:spcBef>
                  <a:spcPts val="0"/>
                </a:spcBef>
                <a:spcAft>
                  <a:spcPts val="0"/>
                </a:spcAft>
                <a:buFont typeface="Wingdings"/>
                <a:buChar char="§"/>
                <a:defRPr/>
              </a:pPr>
              <a:r>
                <a:rPr lang="en-US" sz="2000" b="0" i="0" u="none" strike="noStrike" cap="none" spc="0">
                  <a:solidFill>
                    <a:schemeClr val="dk1"/>
                  </a:solidFill>
                  <a:latin typeface="Arial"/>
                  <a:ea typeface="Arial"/>
                  <a:cs typeface="Arial"/>
                </a:rPr>
                <a:t>Consensus accuracy depends strongly on correct trust evaluation.</a:t>
              </a:r>
              <a:endParaRPr sz="2000">
                <a:solidFill>
                  <a:schemeClr val="dk1"/>
                </a:solidFill>
              </a:endParaRPr>
            </a:p>
            <a:p>
              <a:pPr lvl="0" algn="l" rtl="0">
                <a:lnSpc>
                  <a:spcPct val="114999"/>
                </a:lnSpc>
                <a:spcBef>
                  <a:spcPts val="0"/>
                </a:spcBef>
                <a:spcAft>
                  <a:spcPts val="0"/>
                </a:spcAft>
                <a:defRPr/>
              </a:pPr>
              <a:endParaRPr sz="2000">
                <a:solidFill>
                  <a:schemeClr val="dk1"/>
                </a:solidFill>
              </a:endParaRPr>
            </a:p>
          </p:txBody>
        </p:sp>
      </p:grpSp>
      <p:sp>
        <p:nvSpPr>
          <p:cNvPr id="1580505451"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947508052"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1394599927" name="Google Shape;268;p26"/>
          <p:cNvSpPr txBox="1"/>
          <p:nvPr/>
        </p:nvSpPr>
        <p:spPr bwMode="auto">
          <a:xfrm>
            <a:off x="1420121" y="4847329"/>
            <a:ext cx="9138881" cy="1173804"/>
          </a:xfrm>
          <a:prstGeom prst="rect">
            <a:avLst/>
          </a:prstGeom>
          <a:noFill/>
          <a:ln>
            <a:noFill/>
          </a:ln>
        </p:spPr>
        <p:txBody>
          <a:bodyPr spcFirstLastPara="1" wrap="square" lIns="91422" tIns="91422" rIns="91422" bIns="91422" anchor="t" anchorCtr="0">
            <a:spAutoFit/>
          </a:bodyPr>
          <a:lstStyle/>
          <a:p>
            <a:pPr marL="0" lvl="0" indent="0" algn="just" rtl="0">
              <a:lnSpc>
                <a:spcPct val="100000"/>
              </a:lnSpc>
              <a:spcBef>
                <a:spcPts val="1198"/>
              </a:spcBef>
              <a:spcAft>
                <a:spcPts val="0"/>
              </a:spcAft>
              <a:buClr>
                <a:schemeClr val="dk1"/>
              </a:buClr>
              <a:buSzPts val="1100"/>
              <a:buFont typeface="Arial"/>
              <a:buNone/>
              <a:defRPr/>
            </a:pPr>
            <a:r>
              <a:rPr lang="en-US" sz="1800" b="1" u="sng">
                <a:solidFill>
                  <a:schemeClr val="dk1"/>
                </a:solidFill>
              </a:rPr>
              <a:t>Reference:</a:t>
            </a:r>
            <a:endParaRPr sz="1800" b="1" u="sng">
              <a:solidFill>
                <a:schemeClr val="dk1"/>
              </a:solidFill>
            </a:endParaRPr>
          </a:p>
          <a:p>
            <a:pPr algn="just">
              <a:defRPr/>
            </a:pPr>
            <a:endParaRPr lang="en-US" sz="1400" b="0" i="0" u="none" strike="noStrike" cap="none" spc="0">
              <a:solidFill>
                <a:srgbClr val="000000"/>
              </a:solidFill>
              <a:latin typeface="Arial"/>
              <a:cs typeface="Arial"/>
            </a:endParaRPr>
          </a:p>
          <a:p>
            <a:pPr algn="just">
              <a:defRPr/>
            </a:pPr>
            <a:r>
              <a:rPr lang="en-US" sz="1100" b="1" i="0" u="none" strike="noStrike" cap="none" spc="0">
                <a:solidFill>
                  <a:schemeClr val="accent4">
                    <a:lumMod val="75000"/>
                  </a:schemeClr>
                </a:solidFill>
                <a:latin typeface="Arial"/>
                <a:ea typeface="Arial"/>
                <a:cs typeface="Arial"/>
              </a:rPr>
              <a:t>A. S. Yadav, S. Agrawal and D. S. Kushwaha,"Distributed Ledger Technology Based Land Transaction System With Trusted Nodes Consensus Mechanism," Journal of King Saud University – Computer and Information Sciences, 2021, doi: 10.1016/j.jksuci.2021.02.002.</a:t>
            </a:r>
            <a:endParaRPr lang="en-US" sz="1100" b="1" i="0" u="none" strike="noStrike" cap="none" spc="0">
              <a:solidFill>
                <a:schemeClr val="accent4">
                  <a:lumMod val="75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14850614" name="Google Shape;328;p31"/>
          <p:cNvSpPr txBox="1">
            <a:spLocks noGrp="1"/>
          </p:cNvSpPr>
          <p:nvPr>
            <p:ph type="title"/>
          </p:nvPr>
        </p:nvSpPr>
        <p:spPr bwMode="auto">
          <a:xfrm>
            <a:off x="1892000" y="252150"/>
            <a:ext cx="8026800" cy="808500"/>
          </a:xfrm>
          <a:prstGeom prst="rect">
            <a:avLst/>
          </a:prstGeom>
          <a:noFill/>
          <a:ln>
            <a:noFill/>
          </a:ln>
        </p:spPr>
        <p:txBody>
          <a:bodyPr spcFirstLastPara="1" vertOverflow="overflow" horzOverflow="overflow" vert="horz" wrap="square" lIns="91423" tIns="45699" rIns="91423" bIns="45699" numCol="1" spcCol="0" rtlCol="0" fromWordArt="0" anchor="ctr" anchorCtr="0" forceAA="0" compatLnSpc="0">
            <a:normAutofit/>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chemeClr val="dk1"/>
                </a:solidFill>
                <a:latin typeface="Arial"/>
                <a:ea typeface="Arial"/>
                <a:cs typeface="Arial"/>
              </a:rPr>
              <a:t>Related Studies (5/6)</a:t>
            </a:r>
            <a:endParaRPr sz="4000"/>
          </a:p>
        </p:txBody>
      </p:sp>
      <p:sp>
        <p:nvSpPr>
          <p:cNvPr id="513282978" name="Google Shape;329;p31"/>
          <p:cNvSpPr txBox="1">
            <a:spLocks noGrp="1"/>
          </p:cNvSpPr>
          <p:nvPr>
            <p:ph type="sldNum" idx="12"/>
          </p:nvPr>
        </p:nvSpPr>
        <p:spPr bwMode="auto">
          <a:xfrm>
            <a:off x="11272838" y="6122193"/>
            <a:ext cx="683400" cy="498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15</a:t>
            </a:r>
            <a:endParaRPr sz="2800"/>
          </a:p>
        </p:txBody>
      </p:sp>
      <p:pic>
        <p:nvPicPr>
          <p:cNvPr id="1868915309" name="Google Shape;330;p31"/>
          <p:cNvPicPr/>
          <p:nvPr/>
        </p:nvPicPr>
        <p:blipFill rotWithShape="1">
          <a:blip r:embed="rId3">
            <a:alphaModFix/>
          </a:blip>
          <a:stretch/>
        </p:blipFill>
        <p:spPr bwMode="auto">
          <a:xfrm>
            <a:off x="362465" y="374895"/>
            <a:ext cx="685281" cy="685281"/>
          </a:xfrm>
          <a:prstGeom prst="rect">
            <a:avLst/>
          </a:prstGeom>
          <a:noFill/>
          <a:ln>
            <a:noFill/>
          </a:ln>
        </p:spPr>
      </p:pic>
      <p:pic>
        <p:nvPicPr>
          <p:cNvPr id="222863713" name="Google Shape;331;p31"/>
          <p:cNvPicPr/>
          <p:nvPr/>
        </p:nvPicPr>
        <p:blipFill rotWithShape="1">
          <a:blip r:embed="rId4">
            <a:alphaModFix/>
          </a:blip>
          <a:stretch/>
        </p:blipFill>
        <p:spPr bwMode="auto">
          <a:xfrm>
            <a:off x="9918915" y="251522"/>
            <a:ext cx="1943782" cy="808654"/>
          </a:xfrm>
          <a:prstGeom prst="rect">
            <a:avLst/>
          </a:prstGeom>
          <a:noFill/>
          <a:ln>
            <a:noFill/>
          </a:ln>
        </p:spPr>
      </p:pic>
      <p:sp>
        <p:nvSpPr>
          <p:cNvPr id="893769640" name="Google Shape;253;p25"/>
          <p:cNvSpPr txBox="1"/>
          <p:nvPr/>
        </p:nvSpPr>
        <p:spPr bwMode="auto">
          <a:xfrm>
            <a:off x="1047744" y="1077048"/>
            <a:ext cx="10451161" cy="792805"/>
          </a:xfrm>
          <a:prstGeom prst="rect">
            <a:avLst/>
          </a:prstGeom>
          <a:noFill/>
          <a:ln>
            <a:noFill/>
          </a:ln>
        </p:spPr>
        <p:txBody>
          <a:bodyPr spcFirstLastPara="1" wrap="square" lIns="91423" tIns="91423" rIns="91423" bIns="91423" anchor="t" anchorCtr="0">
            <a:spAutoFit/>
          </a:bodyPr>
          <a:lstStyle/>
          <a:p>
            <a:pPr marL="0" lvl="0" indent="0" algn="ctr" rtl="0">
              <a:lnSpc>
                <a:spcPct val="100000"/>
              </a:lnSpc>
              <a:spcBef>
                <a:spcPts val="1199"/>
              </a:spcBef>
              <a:spcAft>
                <a:spcPts val="0"/>
              </a:spcAft>
              <a:buClr>
                <a:schemeClr val="dk1"/>
              </a:buClr>
              <a:buSzPts val="1100"/>
              <a:buFont typeface="Arial"/>
              <a:buNone/>
              <a:defRPr/>
            </a:pPr>
            <a:r>
              <a:rPr lang="en-US" sz="2000" b="1">
                <a:solidFill>
                  <a:schemeClr val="dk1"/>
                </a:solidFill>
                <a:latin typeface="Arial"/>
                <a:ea typeface="Arial"/>
                <a:cs typeface="Arial"/>
              </a:rPr>
              <a:t>Title: </a:t>
            </a:r>
            <a:r>
              <a:rPr lang="en-US" sz="2000" b="1" i="0" u="none" strike="noStrike" cap="none" spc="0">
                <a:solidFill>
                  <a:schemeClr val="dk1"/>
                </a:solidFill>
                <a:latin typeface="Arial"/>
                <a:ea typeface="Arial"/>
                <a:cs typeface="Arial"/>
              </a:rPr>
              <a:t>A Blockchain Based Land Registration and Ownership Management System for Bangladesh</a:t>
            </a:r>
            <a:endParaRPr sz="2000" b="1">
              <a:solidFill>
                <a:schemeClr val="dk1"/>
              </a:solidFill>
              <a:latin typeface="Arial"/>
              <a:cs typeface="Arial"/>
            </a:endParaRPr>
          </a:p>
        </p:txBody>
      </p:sp>
      <p:sp>
        <p:nvSpPr>
          <p:cNvPr id="1285403269" name="Google Shape;254;p25"/>
          <p:cNvSpPr txBox="1"/>
          <p:nvPr/>
        </p:nvSpPr>
        <p:spPr bwMode="auto">
          <a:xfrm>
            <a:off x="1047745" y="1825673"/>
            <a:ext cx="2233323" cy="488009"/>
          </a:xfrm>
          <a:prstGeom prst="rect">
            <a:avLst/>
          </a:prstGeom>
          <a:noFill/>
          <a:ln>
            <a:noFill/>
          </a:ln>
        </p:spPr>
        <p:txBody>
          <a:bodyPr spcFirstLastPara="1" wrap="square" lIns="91423" tIns="91423" rIns="91423" bIns="91423" anchor="t" anchorCtr="0">
            <a:spAutoFit/>
          </a:bodyPr>
          <a:lstStyle/>
          <a:p>
            <a:pPr marL="0" lvl="0" indent="0" algn="l" rtl="0">
              <a:spcBef>
                <a:spcPts val="0"/>
              </a:spcBef>
              <a:spcAft>
                <a:spcPts val="0"/>
              </a:spcAft>
              <a:buNone/>
              <a:defRPr/>
            </a:pPr>
            <a:r>
              <a:rPr lang="en-US" sz="2000">
                <a:solidFill>
                  <a:schemeClr val="dk1"/>
                </a:solidFill>
                <a:latin typeface="Arial"/>
                <a:ea typeface="Arial"/>
                <a:cs typeface="Arial"/>
              </a:rPr>
              <a:t>Methodology:</a:t>
            </a:r>
            <a:endParaRPr sz="2000">
              <a:solidFill>
                <a:schemeClr val="dk1"/>
              </a:solidFill>
              <a:latin typeface="Arial"/>
              <a:cs typeface="Arial"/>
            </a:endParaRPr>
          </a:p>
        </p:txBody>
      </p:sp>
      <p:pic>
        <p:nvPicPr>
          <p:cNvPr id="659945770" name="Picture 1211123357"/>
          <p:cNvPicPr>
            <a:picLocks noChangeAspect="1"/>
          </p:cNvPicPr>
          <p:nvPr/>
        </p:nvPicPr>
        <p:blipFill rotWithShape="1">
          <a:blip r:embed="rId5"/>
          <a:stretch/>
        </p:blipFill>
        <p:spPr bwMode="auto">
          <a:xfrm>
            <a:off x="3454161" y="2020405"/>
            <a:ext cx="5789287" cy="3992738"/>
          </a:xfrm>
          <a:prstGeom prst="rect">
            <a:avLst/>
          </a:prstGeom>
        </p:spPr>
      </p:pic>
      <p:sp>
        <p:nvSpPr>
          <p:cNvPr id="715786981"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129461261"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1745884336" name="Google Shape;191;p20"/>
          <p:cNvSpPr txBox="1"/>
          <p:nvPr/>
        </p:nvSpPr>
        <p:spPr bwMode="auto">
          <a:xfrm>
            <a:off x="4145981" y="6124253"/>
            <a:ext cx="5327507" cy="305119"/>
          </a:xfrm>
          <a:prstGeom prst="rect">
            <a:avLst/>
          </a:prstGeom>
          <a:noFill/>
          <a:ln>
            <a:noFill/>
          </a:ln>
        </p:spPr>
        <p:txBody>
          <a:bodyPr spcFirstLastPara="1" wrap="square" lIns="91423" tIns="45699" rIns="91423" bIns="45699"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5.0 : </a:t>
            </a:r>
            <a:r>
              <a:rPr lang="en-US" sz="1400" b="0" i="1" u="none" strike="noStrike" cap="none" spc="0">
                <a:solidFill>
                  <a:srgbClr val="000000"/>
                </a:solidFill>
                <a:latin typeface="Arial"/>
                <a:ea typeface="Arial"/>
                <a:cs typeface="Arial"/>
              </a:rPr>
              <a:t>System architecture of the proposed system.</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40686786" name="Google Shape;288;p28"/>
          <p:cNvSpPr txBox="1">
            <a:spLocks noGrp="1"/>
          </p:cNvSpPr>
          <p:nvPr>
            <p:ph type="title"/>
          </p:nvPr>
        </p:nvSpPr>
        <p:spPr bwMode="auto">
          <a:xfrm>
            <a:off x="1891999" y="252149"/>
            <a:ext cx="8026800" cy="808499"/>
          </a:xfrm>
          <a:prstGeom prst="rect">
            <a:avLst/>
          </a:prstGeom>
          <a:noFill/>
          <a:ln>
            <a:noFill/>
          </a:ln>
        </p:spPr>
        <p:txBody>
          <a:bodyPr spcFirstLastPara="1" vertOverflow="overflow" horzOverflow="overflow" vert="horz" wrap="square" lIns="91423" tIns="45699" rIns="91423" bIns="45699" numCol="1" spcCol="0" rtlCol="0" fromWordArt="0" anchor="ctr" anchorCtr="0" forceAA="0" compatLnSpc="0">
            <a:normAutofit/>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chemeClr val="dk1"/>
                </a:solidFill>
                <a:latin typeface="Arial"/>
                <a:ea typeface="Arial"/>
                <a:cs typeface="Arial"/>
              </a:rPr>
              <a:t>Related Studies (6/6)</a:t>
            </a:r>
            <a:endParaRPr sz="4000"/>
          </a:p>
        </p:txBody>
      </p:sp>
      <p:sp>
        <p:nvSpPr>
          <p:cNvPr id="1025797228" name="Google Shape;289;p28"/>
          <p:cNvSpPr txBox="1">
            <a:spLocks noGrp="1"/>
          </p:cNvSpPr>
          <p:nvPr>
            <p:ph type="sldNum" idx="12"/>
          </p:nvPr>
        </p:nvSpPr>
        <p:spPr bwMode="auto">
          <a:xfrm>
            <a:off x="11272838" y="6122192"/>
            <a:ext cx="683399" cy="498299"/>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16</a:t>
            </a:r>
            <a:endParaRPr sz="2800"/>
          </a:p>
        </p:txBody>
      </p:sp>
      <p:pic>
        <p:nvPicPr>
          <p:cNvPr id="1212895432" name="Google Shape;290;p28"/>
          <p:cNvPicPr/>
          <p:nvPr/>
        </p:nvPicPr>
        <p:blipFill rotWithShape="1">
          <a:blip r:embed="rId3">
            <a:alphaModFix/>
          </a:blip>
          <a:stretch/>
        </p:blipFill>
        <p:spPr bwMode="auto">
          <a:xfrm>
            <a:off x="362464" y="374895"/>
            <a:ext cx="685280" cy="685280"/>
          </a:xfrm>
          <a:prstGeom prst="rect">
            <a:avLst/>
          </a:prstGeom>
          <a:noFill/>
          <a:ln>
            <a:noFill/>
          </a:ln>
        </p:spPr>
      </p:pic>
      <p:pic>
        <p:nvPicPr>
          <p:cNvPr id="1235098531" name="Google Shape;291;p28"/>
          <p:cNvPicPr/>
          <p:nvPr/>
        </p:nvPicPr>
        <p:blipFill rotWithShape="1">
          <a:blip r:embed="rId4">
            <a:alphaModFix/>
          </a:blip>
          <a:stretch/>
        </p:blipFill>
        <p:spPr bwMode="auto">
          <a:xfrm>
            <a:off x="9918915" y="251521"/>
            <a:ext cx="1943781" cy="808653"/>
          </a:xfrm>
          <a:prstGeom prst="rect">
            <a:avLst/>
          </a:prstGeom>
          <a:noFill/>
          <a:ln>
            <a:noFill/>
          </a:ln>
        </p:spPr>
      </p:pic>
      <p:grpSp>
        <p:nvGrpSpPr>
          <p:cNvPr id="1645044731" name="Group 401739105"/>
          <p:cNvGrpSpPr/>
          <p:nvPr/>
        </p:nvGrpSpPr>
        <p:grpSpPr bwMode="auto">
          <a:xfrm>
            <a:off x="1420123" y="1390230"/>
            <a:ext cx="9661123" cy="3006582"/>
            <a:chOff x="0" y="0"/>
            <a:chExt cx="9661123" cy="3006582"/>
          </a:xfrm>
        </p:grpSpPr>
        <p:sp>
          <p:nvSpPr>
            <p:cNvPr id="820153059" name="Google Shape;267;p26"/>
            <p:cNvSpPr txBox="1"/>
            <p:nvPr/>
          </p:nvSpPr>
          <p:spPr bwMode="auto">
            <a:xfrm>
              <a:off x="0" y="0"/>
              <a:ext cx="9656444" cy="2072957"/>
            </a:xfrm>
            <a:prstGeom prst="rect">
              <a:avLst/>
            </a:prstGeom>
            <a:noFill/>
            <a:ln>
              <a:noFill/>
            </a:ln>
          </p:spPr>
          <p:txBody>
            <a:bodyPr spcFirstLastPara="1" wrap="square" lIns="91423" tIns="91423" rIns="91423" bIns="91423" anchor="t" anchorCtr="0">
              <a:spAutoFit/>
            </a:bodyPr>
            <a:lstStyle/>
            <a:p>
              <a:pPr marL="0" lvl="0" indent="0" algn="just" rtl="0">
                <a:spcBef>
                  <a:spcPts val="0"/>
                </a:spcBef>
                <a:spcAft>
                  <a:spcPts val="0"/>
                </a:spcAft>
                <a:buNone/>
                <a:defRPr/>
              </a:pPr>
              <a:r>
                <a:rPr lang="en-US" sz="2200" b="1" u="sng">
                  <a:solidFill>
                    <a:schemeClr val="dk1"/>
                  </a:solidFill>
                </a:rPr>
                <a:t>Achievement</a:t>
              </a:r>
              <a:r>
                <a:rPr lang="en-US" sz="2000" b="1" u="sng">
                  <a:solidFill>
                    <a:schemeClr val="dk1"/>
                  </a:solidFill>
                </a:rPr>
                <a:t>:</a:t>
              </a:r>
              <a:endParaRPr sz="2000" b="0" u="sng">
                <a:solidFill>
                  <a:schemeClr val="dk1"/>
                </a:solidFill>
              </a:endParaRPr>
            </a:p>
            <a:p>
              <a:pPr marL="305908" lvl="0" indent="-305908" algn="l" rtl="0">
                <a:lnSpc>
                  <a:spcPct val="114999"/>
                </a:lnSpc>
                <a:spcBef>
                  <a:spcPts val="1199"/>
                </a:spcBef>
                <a:spcAft>
                  <a:spcPts val="0"/>
                </a:spcAft>
                <a:buFont typeface="Wingdings"/>
                <a:buChar char="§"/>
                <a:defRPr/>
              </a:pPr>
              <a:r>
                <a:rPr lang="en-US" sz="2000" b="0" i="0" u="none" strike="noStrike" cap="none" spc="0">
                  <a:solidFill>
                    <a:schemeClr val="dk1"/>
                  </a:solidFill>
                  <a:latin typeface="Arial"/>
                  <a:ea typeface="Arial"/>
                  <a:cs typeface="Arial"/>
                </a:rPr>
                <a:t>Proposed a permissioned Hyperledger Fabric-based land ownership system.</a:t>
              </a:r>
              <a:endParaRPr sz="2000">
                <a:solidFill>
                  <a:schemeClr val="dk1"/>
                </a:solidFill>
              </a:endParaRPr>
            </a:p>
            <a:p>
              <a:pPr marL="305908" lvl="0" indent="-305908" algn="l" rtl="0">
                <a:lnSpc>
                  <a:spcPct val="114999"/>
                </a:lnSpc>
                <a:spcBef>
                  <a:spcPts val="0"/>
                </a:spcBef>
                <a:spcAft>
                  <a:spcPts val="0"/>
                </a:spcAft>
                <a:buFont typeface="Wingdings"/>
                <a:buChar char="§"/>
                <a:defRPr/>
              </a:pPr>
              <a:r>
                <a:rPr lang="en-US" sz="2000" b="0" i="0" u="none" strike="noStrike" cap="none" spc="0">
                  <a:solidFill>
                    <a:schemeClr val="dk1"/>
                  </a:solidFill>
                  <a:latin typeface="Arial"/>
                  <a:ea typeface="Arial"/>
                  <a:cs typeface="Arial"/>
                </a:rPr>
                <a:t>Improved transparency and removed intermediaries to reduce fraud</a:t>
              </a:r>
              <a:r>
                <a:rPr/>
                <a:t>.</a:t>
              </a:r>
              <a:endParaRPr sz="2000">
                <a:solidFill>
                  <a:schemeClr val="dk1"/>
                </a:solidFill>
              </a:endParaRPr>
            </a:p>
            <a:p>
              <a:pPr lvl="0" algn="l" rtl="0">
                <a:lnSpc>
                  <a:spcPct val="114999"/>
                </a:lnSpc>
                <a:spcBef>
                  <a:spcPts val="0"/>
                </a:spcBef>
                <a:spcAft>
                  <a:spcPts val="0"/>
                </a:spcAft>
                <a:defRPr/>
              </a:pPr>
              <a:endParaRPr sz="2000">
                <a:solidFill>
                  <a:schemeClr val="dk1"/>
                </a:solidFill>
              </a:endParaRPr>
            </a:p>
            <a:p>
              <a:pPr lvl="0" algn="l" rtl="0">
                <a:lnSpc>
                  <a:spcPct val="114999"/>
                </a:lnSpc>
                <a:spcBef>
                  <a:spcPts val="0"/>
                </a:spcBef>
                <a:spcAft>
                  <a:spcPts val="0"/>
                </a:spcAft>
                <a:defRPr/>
              </a:pPr>
              <a:endParaRPr sz="2000">
                <a:solidFill>
                  <a:schemeClr val="dk1"/>
                </a:solidFill>
              </a:endParaRPr>
            </a:p>
          </p:txBody>
        </p:sp>
        <p:sp>
          <p:nvSpPr>
            <p:cNvPr id="1840295621" name="Google Shape;268;p26"/>
            <p:cNvSpPr txBox="1"/>
            <p:nvPr/>
          </p:nvSpPr>
          <p:spPr bwMode="auto">
            <a:xfrm>
              <a:off x="0" y="1634659"/>
              <a:ext cx="9661124" cy="1371923"/>
            </a:xfrm>
            <a:prstGeom prst="rect">
              <a:avLst/>
            </a:prstGeom>
            <a:noFill/>
            <a:ln>
              <a:noFill/>
            </a:ln>
          </p:spPr>
          <p:txBody>
            <a:bodyPr spcFirstLastPara="1" wrap="square" lIns="91423" tIns="91423" rIns="91423" bIns="91423" anchor="t" anchorCtr="0">
              <a:spAutoFit/>
            </a:bodyPr>
            <a:lstStyle/>
            <a:p>
              <a:pPr marL="0" lvl="0" indent="0" algn="just" rtl="0">
                <a:lnSpc>
                  <a:spcPct val="100000"/>
                </a:lnSpc>
                <a:spcBef>
                  <a:spcPts val="1199"/>
                </a:spcBef>
                <a:spcAft>
                  <a:spcPts val="0"/>
                </a:spcAft>
                <a:buClr>
                  <a:schemeClr val="dk1"/>
                </a:buClr>
                <a:buSzPts val="1100"/>
                <a:buFont typeface="Arial"/>
                <a:buNone/>
                <a:defRPr/>
              </a:pPr>
              <a:r>
                <a:rPr lang="en-US" sz="2200" b="1" u="sng">
                  <a:solidFill>
                    <a:schemeClr val="dk1"/>
                  </a:solidFill>
                </a:rPr>
                <a:t>Limitations:</a:t>
              </a:r>
              <a:endParaRPr sz="2200" b="1" u="sng">
                <a:solidFill>
                  <a:schemeClr val="dk1"/>
                </a:solidFill>
              </a:endParaRPr>
            </a:p>
            <a:p>
              <a:pPr marL="305908" lvl="0" indent="-305908" algn="l" rtl="0">
                <a:lnSpc>
                  <a:spcPct val="114999"/>
                </a:lnSpc>
                <a:spcBef>
                  <a:spcPts val="1199"/>
                </a:spcBef>
                <a:spcAft>
                  <a:spcPts val="0"/>
                </a:spcAft>
                <a:buFont typeface="Wingdings"/>
                <a:buChar char="§"/>
                <a:defRPr/>
              </a:pPr>
              <a:r>
                <a:rPr lang="en-US" sz="2000" b="0" i="0" u="none" strike="noStrike" cap="none" spc="0">
                  <a:solidFill>
                    <a:schemeClr val="dk1"/>
                  </a:solidFill>
                  <a:latin typeface="Arial"/>
                  <a:ea typeface="Arial"/>
                  <a:cs typeface="Arial"/>
                </a:rPr>
                <a:t>No consensus mechanism defined for buyer–seller transaction completion.</a:t>
              </a:r>
              <a:endParaRPr sz="2000">
                <a:solidFill>
                  <a:schemeClr val="dk1"/>
                </a:solidFill>
              </a:endParaRPr>
            </a:p>
            <a:p>
              <a:pPr marL="305908" lvl="0" indent="-305908" algn="l" rtl="0">
                <a:lnSpc>
                  <a:spcPct val="114999"/>
                </a:lnSpc>
                <a:spcBef>
                  <a:spcPts val="0"/>
                </a:spcBef>
                <a:spcAft>
                  <a:spcPts val="0"/>
                </a:spcAft>
                <a:buFont typeface="Wingdings"/>
                <a:buChar char="§"/>
                <a:defRPr/>
              </a:pPr>
              <a:r>
                <a:rPr lang="en-US" sz="2000" b="0" i="0" u="none" strike="noStrike" cap="none" spc="0">
                  <a:solidFill>
                    <a:schemeClr val="dk1"/>
                  </a:solidFill>
                  <a:latin typeface="Arial"/>
                  <a:ea typeface="Arial"/>
                  <a:cs typeface="Arial"/>
                </a:rPr>
                <a:t>Assumes full participation of banks and government stakeholders.</a:t>
              </a:r>
              <a:endParaRPr sz="2000">
                <a:solidFill>
                  <a:schemeClr val="dk1"/>
                </a:solidFill>
              </a:endParaRPr>
            </a:p>
          </p:txBody>
        </p:sp>
      </p:grpSp>
      <p:sp>
        <p:nvSpPr>
          <p:cNvPr id="569564836"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944187200"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632210861" name="Google Shape;268;p26"/>
          <p:cNvSpPr txBox="1"/>
          <p:nvPr/>
        </p:nvSpPr>
        <p:spPr bwMode="auto">
          <a:xfrm>
            <a:off x="1420122" y="4648892"/>
            <a:ext cx="9140680" cy="1173805"/>
          </a:xfrm>
          <a:prstGeom prst="rect">
            <a:avLst/>
          </a:prstGeom>
          <a:noFill/>
          <a:ln>
            <a:noFill/>
          </a:ln>
        </p:spPr>
        <p:txBody>
          <a:bodyPr spcFirstLastPara="1" wrap="square" lIns="91422" tIns="91422" rIns="91422" bIns="91422" anchor="t" anchorCtr="0">
            <a:spAutoFit/>
          </a:bodyPr>
          <a:lstStyle/>
          <a:p>
            <a:pPr marL="0" lvl="0" indent="0" algn="just" rtl="0">
              <a:lnSpc>
                <a:spcPct val="100000"/>
              </a:lnSpc>
              <a:spcBef>
                <a:spcPts val="1199"/>
              </a:spcBef>
              <a:spcAft>
                <a:spcPts val="0"/>
              </a:spcAft>
              <a:buClr>
                <a:schemeClr val="dk1"/>
              </a:buClr>
              <a:buSzPts val="1100"/>
              <a:buFont typeface="Arial"/>
              <a:buNone/>
              <a:defRPr/>
            </a:pPr>
            <a:r>
              <a:rPr lang="en-US" sz="1800" b="1" u="sng">
                <a:solidFill>
                  <a:schemeClr val="dk1"/>
                </a:solidFill>
              </a:rPr>
              <a:t>Reference:</a:t>
            </a:r>
            <a:endParaRPr sz="1800" b="1" u="sng">
              <a:solidFill>
                <a:schemeClr val="dk1"/>
              </a:solidFill>
            </a:endParaRPr>
          </a:p>
          <a:p>
            <a:pPr algn="just">
              <a:defRPr/>
            </a:pPr>
            <a:endParaRPr lang="en-US" sz="1400" b="0" i="0" u="none" strike="noStrike" cap="none" spc="0">
              <a:solidFill>
                <a:srgbClr val="000000"/>
              </a:solidFill>
              <a:latin typeface="Arial"/>
              <a:cs typeface="Arial"/>
            </a:endParaRPr>
          </a:p>
          <a:p>
            <a:pPr algn="just">
              <a:defRPr/>
            </a:pPr>
            <a:r>
              <a:rPr lang="en-US" sz="1100" b="1" i="0" u="none" strike="noStrike" cap="none" spc="0">
                <a:solidFill>
                  <a:schemeClr val="accent4">
                    <a:lumMod val="75000"/>
                  </a:schemeClr>
                </a:solidFill>
                <a:latin typeface="Arial"/>
                <a:ea typeface="Arial"/>
                <a:cs typeface="Arial"/>
              </a:rPr>
              <a:t>R. I. Shithy, N. Mohammad, H. N. A. Ruhullah, S. M. Y. Oni and Md. Al-Amin, "A Blockchain Based Land Registration and Ownership Management System for Bangladesh," in Proceedings of the 2021 4th International Conference on Blockchain Technology and Applications (ICBTA 2021), Xi’an, China, Dec. 2021, pp. 1–7, doi: 10.1145/3510487.3510501.</a:t>
            </a:r>
            <a:endParaRPr lang="en-US" sz="1100" b="1" i="0" u="none" strike="noStrike" cap="none" spc="0">
              <a:solidFill>
                <a:schemeClr val="accent4">
                  <a:lumMod val="75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22797101" name="Google Shape;382;p35"/>
          <p:cNvSpPr txBox="1">
            <a:spLocks noGrp="1"/>
          </p:cNvSpPr>
          <p:nvPr>
            <p:ph type="title"/>
          </p:nvPr>
        </p:nvSpPr>
        <p:spPr bwMode="auto">
          <a:xfrm>
            <a:off x="1891999" y="252149"/>
            <a:ext cx="8026914" cy="808499"/>
          </a:xfrm>
          <a:prstGeom prst="rect">
            <a:avLst/>
          </a:prstGeom>
          <a:noFill/>
          <a:ln>
            <a:noFill/>
          </a:ln>
        </p:spPr>
        <p:txBody>
          <a:bodyPr spcFirstLastPara="1" wrap="square" lIns="91423" tIns="45699" rIns="91423" bIns="45699"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Research Gap</a:t>
            </a:r>
            <a:endParaRPr/>
          </a:p>
        </p:txBody>
      </p:sp>
      <p:sp>
        <p:nvSpPr>
          <p:cNvPr id="633740532" name="Google Shape;383;p35"/>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17</a:t>
            </a:r>
            <a:endParaRPr sz="2800"/>
          </a:p>
        </p:txBody>
      </p:sp>
      <p:pic>
        <p:nvPicPr>
          <p:cNvPr id="649646052" name="Google Shape;384;p35"/>
          <p:cNvPicPr/>
          <p:nvPr/>
        </p:nvPicPr>
        <p:blipFill rotWithShape="1">
          <a:blip r:embed="rId3">
            <a:alphaModFix/>
          </a:blip>
          <a:stretch/>
        </p:blipFill>
        <p:spPr bwMode="auto">
          <a:xfrm>
            <a:off x="362464" y="374895"/>
            <a:ext cx="685280" cy="685280"/>
          </a:xfrm>
          <a:prstGeom prst="rect">
            <a:avLst/>
          </a:prstGeom>
          <a:noFill/>
          <a:ln>
            <a:noFill/>
          </a:ln>
        </p:spPr>
      </p:pic>
      <p:pic>
        <p:nvPicPr>
          <p:cNvPr id="779118374" name="Google Shape;385;p35"/>
          <p:cNvPicPr/>
          <p:nvPr/>
        </p:nvPicPr>
        <p:blipFill rotWithShape="1">
          <a:blip r:embed="rId4">
            <a:alphaModFix/>
          </a:blip>
          <a:stretch/>
        </p:blipFill>
        <p:spPr bwMode="auto">
          <a:xfrm>
            <a:off x="9918915" y="251521"/>
            <a:ext cx="1943781" cy="808653"/>
          </a:xfrm>
          <a:prstGeom prst="rect">
            <a:avLst/>
          </a:prstGeom>
          <a:noFill/>
          <a:ln>
            <a:noFill/>
          </a:ln>
        </p:spPr>
      </p:pic>
      <p:graphicFrame>
        <p:nvGraphicFramePr>
          <p:cNvPr id="2130488343" name="Table 265569506"/>
          <p:cNvGraphicFramePr>
            <a:graphicFrameLocks xmlns:a="http://schemas.openxmlformats.org/drawingml/2006/main"/>
          </p:cNvGraphicFramePr>
          <p:nvPr/>
        </p:nvGraphicFramePr>
        <p:xfrm rot="0">
          <a:off x="1534887" y="1739592"/>
          <a:ext cx="9462699" cy="3994586"/>
        </p:xfrm>
        <a:graphic>
          <a:graphicData uri="http://schemas.openxmlformats.org/drawingml/2006/table">
            <a:tbl>
              <a:tblPr firstRow="1" firstCol="0" lastRow="0" lastCol="0" bandRow="1" bandCol="0">
                <a:tableStyleId>{F4BB1927-D6A4-4A37-81FD-519F14F51C1C}</a:tableStyleId>
              </a:tblPr>
              <a:tblGrid>
                <a:gridCol w="810000"/>
                <a:gridCol w="3150000"/>
                <a:gridCol w="5490000"/>
              </a:tblGrid>
              <a:tr h="335032">
                <a:tc>
                  <a:txBody>
                    <a:bodyPr/>
                    <a:p>
                      <a:pPr algn="ctr">
                        <a:defRPr/>
                      </a:pPr>
                      <a:r>
                        <a:rPr sz="1600" b="1" i="0" u="none">
                          <a:solidFill>
                            <a:srgbClr val="000000"/>
                          </a:solidFill>
                          <a:latin typeface="Arial"/>
                          <a:ea typeface="Arial"/>
                          <a:cs typeface="Arial"/>
                        </a:rPr>
                        <a:t>Gap</a:t>
                      </a:r>
                      <a:endParaRPr sz="18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lgn="ctr">
                        <a:defRPr/>
                      </a:pPr>
                      <a:r>
                        <a:rPr sz="1600" b="1" i="0" u="none">
                          <a:solidFill>
                            <a:srgbClr val="000000"/>
                          </a:solidFill>
                          <a:latin typeface="Arial"/>
                          <a:ea typeface="Arial"/>
                          <a:cs typeface="Arial"/>
                        </a:rPr>
                        <a:t>What Existing Systems Lack</a:t>
                      </a:r>
                      <a:endParaRPr sz="18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lgn="ctr">
                        <a:defRPr/>
                      </a:pPr>
                      <a:r>
                        <a:rPr sz="1600" b="1" i="0" u="none">
                          <a:solidFill>
                            <a:srgbClr val="000000"/>
                          </a:solidFill>
                          <a:latin typeface="Arial"/>
                          <a:ea typeface="Arial"/>
                          <a:cs typeface="Arial"/>
                        </a:rPr>
                        <a:t>Why Our work is needed</a:t>
                      </a:r>
                      <a:endParaRPr sz="18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577419">
                <a:tc>
                  <a:txBody>
                    <a:bodyPr/>
                    <a:p>
                      <a:pPr algn="ctr">
                        <a:defRPr/>
                      </a:pPr>
                      <a:r>
                        <a:rPr sz="1600" b="0" i="0" u="none">
                          <a:solidFill>
                            <a:srgbClr val="000000"/>
                          </a:solidFill>
                          <a:latin typeface="Arial"/>
                          <a:ea typeface="Arial"/>
                          <a:cs typeface="Arial"/>
                        </a:rPr>
                        <a:t>1</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Large-scale testing with realistic networks</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Our work evaluates performance up to 1000 validator nodes, matching district-level deployment in Bangladesh</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706214">
                <a:tc>
                  <a:txBody>
                    <a:bodyPr/>
                    <a:p>
                      <a:pPr algn="ctr">
                        <a:defRPr/>
                      </a:pPr>
                      <a:r>
                        <a:rPr sz="1600" b="0" i="0" u="none">
                          <a:solidFill>
                            <a:srgbClr val="000000"/>
                          </a:solidFill>
                          <a:latin typeface="Arial"/>
                          <a:ea typeface="Arial"/>
                          <a:cs typeface="Arial"/>
                        </a:rPr>
                        <a:t>2</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Cross-consensus comparison across families</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our compares PoW, DPoS, RLSCA, TNCA to justify a government-suitable consensus choice</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42085">
                <a:tc>
                  <a:txBody>
                    <a:bodyPr/>
                    <a:p>
                      <a:pPr algn="ctr">
                        <a:defRPr/>
                      </a:pPr>
                      <a:r>
                        <a:rPr sz="1600" b="0" i="0" u="none">
                          <a:solidFill>
                            <a:srgbClr val="000000"/>
                          </a:solidFill>
                          <a:latin typeface="Arial"/>
                          <a:ea typeface="Arial"/>
                          <a:cs typeface="Arial"/>
                        </a:rPr>
                        <a:t>3</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Clear governance, onboarding, and legal integration</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our work aligns validation with administrative jurisdictions and supports existing land laws</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861205">
                <a:tc>
                  <a:txBody>
                    <a:bodyPr/>
                    <a:p>
                      <a:pPr algn="ctr">
                        <a:defRPr/>
                      </a:pPr>
                      <a:r>
                        <a:rPr sz="1600" b="0" i="0" u="none">
                          <a:solidFill>
                            <a:srgbClr val="000000"/>
                          </a:solidFill>
                          <a:latin typeface="Arial"/>
                          <a:ea typeface="Arial"/>
                          <a:cs typeface="Arial"/>
                        </a:rPr>
                        <a:t>4</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lang="en-US" sz="1600" b="0" i="0" u="none" strike="noStrike" cap="none" spc="0">
                          <a:solidFill>
                            <a:schemeClr val="tx1"/>
                          </a:solidFill>
                          <a:latin typeface="Arial"/>
                          <a:ea typeface="Arial"/>
                          <a:cs typeface="Arial"/>
                        </a:rPr>
                        <a:t>Detailed gas consumption and transaction cost benchmarking for core land registration operations</a:t>
                      </a:r>
                      <a:endParaRPr sz="1800" b="0">
                        <a:solidFill>
                          <a:schemeClr val="tx1"/>
                        </a:solidFill>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lang="en-US" sz="1600" b="0" i="0" u="none" strike="noStrike" cap="none" spc="0">
                          <a:solidFill>
                            <a:schemeClr val="tx1"/>
                          </a:solidFill>
                          <a:latin typeface="Arial"/>
                          <a:ea typeface="Arial"/>
                          <a:cs typeface="Arial"/>
                        </a:rPr>
                        <a:t>our work provides operation-wise gas profiling (deployment, registration, mutation, identity setup), ensuring economic scalability and practical feasibility for Bangladesh</a:t>
                      </a:r>
                      <a:endParaRPr sz="1800" b="0">
                        <a:solidFill>
                          <a:schemeClr val="tx1"/>
                        </a:solidFill>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52389">
                <a:tc>
                  <a:txBody>
                    <a:bodyPr/>
                    <a:p>
                      <a:pPr algn="ctr">
                        <a:defRPr/>
                      </a:pPr>
                      <a:r>
                        <a:rPr sz="1600" b="0" i="0" u="none">
                          <a:solidFill>
                            <a:srgbClr val="000000"/>
                          </a:solidFill>
                          <a:latin typeface="Arial"/>
                          <a:ea typeface="Arial"/>
                          <a:cs typeface="Arial"/>
                        </a:rPr>
                        <a:t>5</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Privacy-safe decentralized architecture</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our work combines permissioned blockchain + IPFS, reducing data leakage and corruption risks</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bl>
          </a:graphicData>
        </a:graphic>
      </p:graphicFrame>
      <p:sp>
        <p:nvSpPr>
          <p:cNvPr id="4790957"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872526800"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991528197" name="Google Shape;191;p20"/>
          <p:cNvSpPr txBox="1"/>
          <p:nvPr/>
        </p:nvSpPr>
        <p:spPr bwMode="auto">
          <a:xfrm>
            <a:off x="1435667" y="1361751"/>
            <a:ext cx="5360986" cy="305118"/>
          </a:xfrm>
          <a:prstGeom prst="rect">
            <a:avLst/>
          </a:prstGeom>
          <a:noFill/>
          <a:ln>
            <a:noFill/>
          </a:ln>
        </p:spPr>
        <p:txBody>
          <a:bodyPr spcFirstLastPara="1" wrap="square" lIns="91422" tIns="45698" rIns="91422" bIns="45698"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Table 1.0 : </a:t>
            </a:r>
            <a:r>
              <a:rPr lang="en-US" sz="1400" b="0" i="1" u="none" strike="noStrike" cap="none" spc="0">
                <a:solidFill>
                  <a:srgbClr val="000000"/>
                </a:solidFill>
                <a:latin typeface="Arial"/>
                <a:ea typeface="Arial"/>
                <a:cs typeface="Arial"/>
              </a:rPr>
              <a:t>Research Gap from Existing Systems..</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860266753" name="Google Shape;394;p36"/>
          <p:cNvPicPr/>
          <p:nvPr/>
        </p:nvPicPr>
        <p:blipFill rotWithShape="1">
          <a:blip r:embed="rId3">
            <a:alphaModFix/>
          </a:blip>
          <a:stretch/>
        </p:blipFill>
        <p:spPr bwMode="auto">
          <a:xfrm>
            <a:off x="362465" y="374895"/>
            <a:ext cx="685281" cy="685281"/>
          </a:xfrm>
          <a:prstGeom prst="rect">
            <a:avLst/>
          </a:prstGeom>
          <a:noFill/>
          <a:ln>
            <a:noFill/>
          </a:ln>
        </p:spPr>
      </p:pic>
      <p:pic>
        <p:nvPicPr>
          <p:cNvPr id="2106176919" name="Google Shape;395;p36"/>
          <p:cNvPicPr/>
          <p:nvPr/>
        </p:nvPicPr>
        <p:blipFill rotWithShape="1">
          <a:blip r:embed="rId4">
            <a:alphaModFix/>
          </a:blip>
          <a:stretch/>
        </p:blipFill>
        <p:spPr bwMode="auto">
          <a:xfrm>
            <a:off x="9918915" y="251522"/>
            <a:ext cx="1943782" cy="808654"/>
          </a:xfrm>
          <a:prstGeom prst="rect">
            <a:avLst/>
          </a:prstGeom>
          <a:noFill/>
          <a:ln>
            <a:noFill/>
          </a:ln>
        </p:spPr>
      </p:pic>
      <p:pic>
        <p:nvPicPr>
          <p:cNvPr id="369413782" name="Google Shape;396;p36"/>
          <p:cNvPicPr/>
          <p:nvPr/>
        </p:nvPicPr>
        <p:blipFill rotWithShape="1">
          <a:blip r:embed="rId5">
            <a:alphaModFix/>
          </a:blip>
          <a:srcRect l="1187" t="2321" r="3421" b="0"/>
          <a:stretch/>
        </p:blipFill>
        <p:spPr bwMode="auto">
          <a:xfrm>
            <a:off x="2210143" y="374895"/>
            <a:ext cx="7565366" cy="5537780"/>
          </a:xfrm>
          <a:prstGeom prst="rect">
            <a:avLst/>
          </a:prstGeom>
          <a:noFill/>
          <a:ln>
            <a:noFill/>
          </a:ln>
        </p:spPr>
      </p:pic>
      <p:sp>
        <p:nvSpPr>
          <p:cNvPr id="1735550149" name="Google Shape;397;p36"/>
          <p:cNvSpPr txBox="1">
            <a:spLocks noGrp="1"/>
          </p:cNvSpPr>
          <p:nvPr>
            <p:ph type="title"/>
          </p:nvPr>
        </p:nvSpPr>
        <p:spPr bwMode="auto">
          <a:xfrm>
            <a:off x="1664208" y="4207482"/>
            <a:ext cx="8613648" cy="796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defRPr/>
            </a:pPr>
            <a:r>
              <a:rPr lang="en-US" sz="4000"/>
              <a:t>Methodology</a:t>
            </a:r>
            <a:endParaRPr/>
          </a:p>
        </p:txBody>
      </p:sp>
      <p:pic>
        <p:nvPicPr>
          <p:cNvPr id="108245441" name="Google Shape;398;p36"/>
          <p:cNvPicPr/>
          <p:nvPr/>
        </p:nvPicPr>
        <p:blipFill rotWithShape="1">
          <a:blip r:embed="rId6">
            <a:alphaModFix/>
          </a:blip>
          <a:stretch/>
        </p:blipFill>
        <p:spPr bwMode="auto">
          <a:xfrm>
            <a:off x="4785233" y="1949845"/>
            <a:ext cx="2056847" cy="2056847"/>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695787315" name="Google Shape;401;p36"/>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18</a:t>
            </a:r>
            <a:endParaRPr sz="2800"/>
          </a:p>
        </p:txBody>
      </p:sp>
      <p:cxnSp>
        <p:nvCxnSpPr>
          <p:cNvPr id="228587708" name="Google Shape;402;p36"/>
          <p:cNvCxnSpPr/>
          <p:nvPr/>
        </p:nvCxnSpPr>
        <p:spPr bwMode="auto">
          <a:xfrm>
            <a:off x="424707" y="5119185"/>
            <a:ext cx="11342585" cy="0"/>
          </a:xfrm>
          <a:prstGeom prst="straightConnector1">
            <a:avLst/>
          </a:prstGeom>
          <a:noFill/>
          <a:ln w="10000" cap="flat" cmpd="sng">
            <a:solidFill>
              <a:schemeClr val="accent1"/>
            </a:solidFill>
            <a:prstDash val="solid"/>
            <a:round/>
            <a:headEnd type="none" w="sm" len="sm"/>
            <a:tailEnd type="none" w="sm" len="sm"/>
          </a:ln>
        </p:spPr>
      </p:cxnSp>
      <p:sp>
        <p:nvSpPr>
          <p:cNvPr id="1066851971" name="Google Shape;118;p15"/>
          <p:cNvSpPr txBox="1">
            <a:spLocks noGrp="1"/>
          </p:cNvSpPr>
          <p:nvPr>
            <p:ph type="dt" idx="10"/>
          </p:nvPr>
        </p:nvSpPr>
        <p:spPr bwMode="auto">
          <a:xfrm>
            <a:off x="463550" y="6396038"/>
            <a:ext cx="1458913"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907276832"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39713473" name="Google Shape;408;p37"/>
          <p:cNvSpPr txBox="1">
            <a:spLocks noGrp="1"/>
          </p:cNvSpPr>
          <p:nvPr>
            <p:ph type="title"/>
          </p:nvPr>
        </p:nvSpPr>
        <p:spPr bwMode="auto">
          <a:xfrm>
            <a:off x="1807633" y="351368"/>
            <a:ext cx="8195647" cy="808499"/>
          </a:xfrm>
          <a:prstGeom prst="rect">
            <a:avLst/>
          </a:prstGeom>
          <a:noFill/>
          <a:ln>
            <a:noFill/>
          </a:ln>
        </p:spPr>
        <p:txBody>
          <a:bodyPr spcFirstLastPara="1" vertOverflow="overflow" horzOverflow="overflow" vert="horz" wrap="square" lIns="91423" tIns="45699" rIns="91423" bIns="45699" numCol="1" spcCol="0" rtlCol="0" fromWordArt="0" anchor="ctr" anchorCtr="0" forceAA="0" compatLnSpc="0">
            <a:normAutofit fontScale="90000"/>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rgbClr val="002060"/>
                </a:solidFill>
                <a:latin typeface="Arial"/>
                <a:ea typeface="Arial"/>
                <a:cs typeface="Arial"/>
              </a:rPr>
              <a:t>Block Diagram of Research Methodology</a:t>
            </a:r>
            <a:endParaRPr/>
          </a:p>
        </p:txBody>
      </p:sp>
      <p:sp>
        <p:nvSpPr>
          <p:cNvPr id="1671960295" name="Google Shape;409;p37"/>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19</a:t>
            </a:r>
            <a:endParaRPr sz="2800"/>
          </a:p>
        </p:txBody>
      </p:sp>
      <p:pic>
        <p:nvPicPr>
          <p:cNvPr id="1408047889" name="Google Shape;410;p37"/>
          <p:cNvPicPr/>
          <p:nvPr/>
        </p:nvPicPr>
        <p:blipFill rotWithShape="1">
          <a:blip r:embed="rId3">
            <a:alphaModFix/>
          </a:blip>
          <a:stretch/>
        </p:blipFill>
        <p:spPr bwMode="auto">
          <a:xfrm>
            <a:off x="362465" y="374895"/>
            <a:ext cx="685281" cy="685281"/>
          </a:xfrm>
          <a:prstGeom prst="rect">
            <a:avLst/>
          </a:prstGeom>
          <a:noFill/>
          <a:ln>
            <a:noFill/>
          </a:ln>
        </p:spPr>
      </p:pic>
      <p:pic>
        <p:nvPicPr>
          <p:cNvPr id="1059191610" name="Google Shape;411;p37"/>
          <p:cNvPicPr/>
          <p:nvPr/>
        </p:nvPicPr>
        <p:blipFill rotWithShape="1">
          <a:blip r:embed="rId4">
            <a:alphaModFix/>
          </a:blip>
          <a:stretch/>
        </p:blipFill>
        <p:spPr bwMode="auto">
          <a:xfrm>
            <a:off x="9918915" y="251522"/>
            <a:ext cx="1943782" cy="808654"/>
          </a:xfrm>
          <a:prstGeom prst="rect">
            <a:avLst/>
          </a:prstGeom>
          <a:noFill/>
          <a:ln>
            <a:noFill/>
          </a:ln>
        </p:spPr>
      </p:pic>
      <p:pic>
        <p:nvPicPr>
          <p:cNvPr id="1341582731" name="Picture 1617519126"/>
          <p:cNvPicPr>
            <a:picLocks noChangeAspect="1"/>
          </p:cNvPicPr>
          <p:nvPr/>
        </p:nvPicPr>
        <p:blipFill rotWithShape="1">
          <a:blip r:embed="rId5"/>
          <a:stretch/>
        </p:blipFill>
        <p:spPr bwMode="auto">
          <a:xfrm>
            <a:off x="3328912" y="1501210"/>
            <a:ext cx="5364681" cy="4501689"/>
          </a:xfrm>
          <a:prstGeom prst="rect">
            <a:avLst/>
          </a:prstGeom>
        </p:spPr>
      </p:pic>
      <p:sp>
        <p:nvSpPr>
          <p:cNvPr id="418178231"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361783782"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822465925" name="Google Shape;191;p20"/>
          <p:cNvSpPr txBox="1"/>
          <p:nvPr/>
        </p:nvSpPr>
        <p:spPr bwMode="auto">
          <a:xfrm>
            <a:off x="3347319" y="6124253"/>
            <a:ext cx="5329306" cy="305119"/>
          </a:xfrm>
          <a:prstGeom prst="rect">
            <a:avLst/>
          </a:prstGeom>
          <a:noFill/>
          <a:ln>
            <a:noFill/>
          </a:ln>
        </p:spPr>
        <p:txBody>
          <a:bodyPr spcFirstLastPara="1" wrap="square" lIns="91423" tIns="45699" rIns="91423" bIns="45699"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6.0 : </a:t>
            </a:r>
            <a:r>
              <a:rPr lang="en-US" sz="1400" b="0" i="1" u="none" strike="noStrike" cap="none" spc="0">
                <a:solidFill>
                  <a:srgbClr val="000000"/>
                </a:solidFill>
                <a:latin typeface="Arial"/>
                <a:ea typeface="Arial"/>
                <a:cs typeface="Arial"/>
              </a:rPr>
              <a:t>Block Diagram of Research Methodology Overview.</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018792050" name="Google Shape;129;p16"/>
          <p:cNvPicPr/>
          <p:nvPr/>
        </p:nvPicPr>
        <p:blipFill rotWithShape="1">
          <a:blip r:embed="rId3">
            <a:alphaModFix/>
          </a:blip>
          <a:stretch/>
        </p:blipFill>
        <p:spPr bwMode="auto">
          <a:xfrm>
            <a:off x="362465" y="374895"/>
            <a:ext cx="685281" cy="685281"/>
          </a:xfrm>
          <a:prstGeom prst="rect">
            <a:avLst/>
          </a:prstGeom>
          <a:noFill/>
          <a:ln>
            <a:noFill/>
          </a:ln>
        </p:spPr>
      </p:pic>
      <p:sp>
        <p:nvSpPr>
          <p:cNvPr id="1007930348" name="Google Shape;130;p16"/>
          <p:cNvSpPr txBox="1"/>
          <p:nvPr/>
        </p:nvSpPr>
        <p:spPr bwMode="auto">
          <a:xfrm>
            <a:off x="1133222" y="845426"/>
            <a:ext cx="4526944" cy="560863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200"/>
              <a:buFont typeface="Noto Sans Symbols"/>
              <a:buChar char="❑"/>
              <a:defRPr/>
            </a:pPr>
            <a:r>
              <a:rPr lang="en-US" sz="2400" b="1" i="0" u="none" strike="noStrike" cap="none">
                <a:solidFill>
                  <a:schemeClr val="dk1"/>
                </a:solidFill>
                <a:latin typeface="Arial"/>
                <a:ea typeface="Arial"/>
                <a:cs typeface="Arial"/>
              </a:rPr>
              <a:t>Introduction</a:t>
            </a:r>
            <a:endParaRPr sz="2400" b="1" i="0" u="none" strike="noStrike" cap="none">
              <a:solidFill>
                <a:srgbClr val="000000"/>
              </a:solidFill>
              <a:latin typeface="Arial"/>
              <a:ea typeface="Arial"/>
              <a:cs typeface="Arial"/>
            </a:endParaRPr>
          </a:p>
          <a:p>
            <a:pPr marL="785136" marR="0"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Background</a:t>
            </a:r>
            <a:endParaRPr sz="2200" b="0" i="0" u="none" strike="noStrike" cap="none">
              <a:solidFill>
                <a:srgbClr val="002060"/>
              </a:solidFill>
              <a:latin typeface="Arial"/>
              <a:ea typeface="Arial"/>
              <a:cs typeface="Arial"/>
            </a:endParaRPr>
          </a:p>
          <a:p>
            <a:pPr marL="785136" marR="0"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Problem Statement</a:t>
            </a:r>
            <a:endParaRPr/>
          </a:p>
          <a:p>
            <a:pPr marL="785136" marR="0"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Motivation</a:t>
            </a:r>
            <a:endParaRPr/>
          </a:p>
          <a:p>
            <a:pPr marL="785136" marR="0"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Objectives </a:t>
            </a:r>
            <a:endParaRPr sz="2200" b="0" i="0" u="none" strike="noStrike" cap="none">
              <a:solidFill>
                <a:srgbClr val="002060"/>
              </a:solidFill>
              <a:latin typeface="Arial"/>
              <a:ea typeface="Arial"/>
              <a:cs typeface="Arial"/>
            </a:endParaRPr>
          </a:p>
          <a:p>
            <a:pPr marL="457200" marR="0" lvl="0" indent="-457200" algn="l" rtl="0">
              <a:lnSpc>
                <a:spcPct val="100000"/>
              </a:lnSpc>
              <a:spcBef>
                <a:spcPts val="700"/>
              </a:spcBef>
              <a:spcAft>
                <a:spcPts val="0"/>
              </a:spcAft>
              <a:buClr>
                <a:schemeClr val="dk1"/>
              </a:buClr>
              <a:buSzPts val="2200"/>
              <a:buFont typeface="Noto Sans Symbols"/>
              <a:buChar char="❑"/>
              <a:defRPr/>
            </a:pPr>
            <a:r>
              <a:rPr lang="en-US" sz="2400" b="1" i="0" u="none" strike="noStrike" cap="none">
                <a:solidFill>
                  <a:schemeClr val="dk1"/>
                </a:solidFill>
                <a:latin typeface="Arial"/>
                <a:ea typeface="Arial"/>
                <a:cs typeface="Arial"/>
              </a:rPr>
              <a:t>Literature Review</a:t>
            </a:r>
            <a:endParaRPr sz="2400" b="1" i="0" u="none" strike="noStrike" cap="none">
              <a:solidFill>
                <a:srgbClr val="000000"/>
              </a:solidFill>
              <a:latin typeface="Arial"/>
              <a:ea typeface="Arial"/>
              <a:cs typeface="Arial"/>
            </a:endParaRPr>
          </a:p>
          <a:p>
            <a:pPr marL="785136"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Related Studies</a:t>
            </a:r>
            <a:endParaRPr/>
          </a:p>
          <a:p>
            <a:pPr marL="785136"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Research Gap</a:t>
            </a:r>
            <a:endParaRPr sz="2400" b="1" i="0" u="none" strike="noStrike" cap="none">
              <a:solidFill>
                <a:srgbClr val="000000"/>
              </a:solidFill>
              <a:latin typeface="Arial"/>
              <a:ea typeface="Arial"/>
              <a:cs typeface="Arial"/>
            </a:endParaRPr>
          </a:p>
          <a:p>
            <a:pPr marL="457200" marR="0" lvl="0" indent="-457200" algn="l" rtl="0">
              <a:lnSpc>
                <a:spcPct val="100000"/>
              </a:lnSpc>
              <a:spcBef>
                <a:spcPts val="700"/>
              </a:spcBef>
              <a:spcAft>
                <a:spcPts val="0"/>
              </a:spcAft>
              <a:buClr>
                <a:schemeClr val="dk1"/>
              </a:buClr>
              <a:buSzPts val="2200"/>
              <a:buFont typeface="Noto Sans Symbols"/>
              <a:buChar char="❑"/>
              <a:defRPr/>
            </a:pPr>
            <a:r>
              <a:rPr lang="en-US" sz="2400" b="1" i="0" u="none" strike="noStrike" cap="none">
                <a:solidFill>
                  <a:schemeClr val="dk1"/>
                </a:solidFill>
                <a:latin typeface="Arial"/>
                <a:ea typeface="Arial"/>
                <a:cs typeface="Arial"/>
              </a:rPr>
              <a:t>Methodology</a:t>
            </a:r>
            <a:endParaRPr sz="2400" b="1" i="0" u="none" strike="noStrike" cap="none">
              <a:solidFill>
                <a:srgbClr val="000000"/>
              </a:solidFill>
              <a:latin typeface="Arial"/>
              <a:ea typeface="Arial"/>
              <a:cs typeface="Arial"/>
            </a:endParaRPr>
          </a:p>
          <a:p>
            <a:pPr marL="785136" marR="0"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Approach</a:t>
            </a:r>
            <a:endParaRPr/>
          </a:p>
          <a:p>
            <a:pPr marL="785136" marR="0"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Research Design</a:t>
            </a:r>
            <a:endParaRPr/>
          </a:p>
          <a:p>
            <a:pPr marL="785136" marR="0"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Data Collection Methods</a:t>
            </a:r>
            <a:endParaRPr/>
          </a:p>
          <a:p>
            <a:pPr marL="785136" marR="0" lvl="1" indent="-327936" algn="l" rtl="0">
              <a:lnSpc>
                <a:spcPct val="100000"/>
              </a:lnSpc>
              <a:spcBef>
                <a:spcPts val="7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Data Analysis Methods</a:t>
            </a:r>
            <a:endParaRPr/>
          </a:p>
        </p:txBody>
      </p:sp>
      <p:pic>
        <p:nvPicPr>
          <p:cNvPr id="800904517" name="Google Shape;131;p16"/>
          <p:cNvPicPr/>
          <p:nvPr/>
        </p:nvPicPr>
        <p:blipFill rotWithShape="1">
          <a:blip r:embed="rId4">
            <a:alphaModFix/>
          </a:blip>
          <a:stretch/>
        </p:blipFill>
        <p:spPr bwMode="auto">
          <a:xfrm>
            <a:off x="9918915" y="251522"/>
            <a:ext cx="1943782" cy="808654"/>
          </a:xfrm>
          <a:prstGeom prst="rect">
            <a:avLst/>
          </a:prstGeom>
          <a:noFill/>
          <a:ln>
            <a:noFill/>
          </a:ln>
        </p:spPr>
      </p:pic>
      <p:sp>
        <p:nvSpPr>
          <p:cNvPr id="1483018915" name="Google Shape;132;p16"/>
          <p:cNvSpPr txBox="1">
            <a:spLocks noGrp="1"/>
          </p:cNvSpPr>
          <p:nvPr>
            <p:ph type="title"/>
          </p:nvPr>
        </p:nvSpPr>
        <p:spPr bwMode="auto">
          <a:xfrm>
            <a:off x="3213475" y="269325"/>
            <a:ext cx="4539711" cy="80865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4000"/>
              <a:buFont typeface="Arial"/>
              <a:buNone/>
              <a:defRPr/>
            </a:pPr>
            <a:r>
              <a:rPr lang="en-US" sz="4000" b="1">
                <a:solidFill>
                  <a:srgbClr val="002060"/>
                </a:solidFill>
                <a:latin typeface="Arial"/>
                <a:ea typeface="Arial"/>
                <a:cs typeface="Arial"/>
              </a:rPr>
              <a:t>Table of Contents </a:t>
            </a:r>
            <a:endParaRPr/>
          </a:p>
        </p:txBody>
      </p:sp>
      <p:sp>
        <p:nvSpPr>
          <p:cNvPr id="933913790" name="Google Shape;133;p16"/>
          <p:cNvSpPr txBox="1"/>
          <p:nvPr/>
        </p:nvSpPr>
        <p:spPr bwMode="auto">
          <a:xfrm>
            <a:off x="6439356" y="1017958"/>
            <a:ext cx="5424421" cy="493807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200"/>
              <a:buFont typeface="Noto Sans Symbols"/>
              <a:buChar char="❑"/>
              <a:defRPr/>
            </a:pPr>
            <a:r>
              <a:rPr lang="en-US" sz="2400" b="1" i="0" u="none" strike="noStrike" cap="none">
                <a:solidFill>
                  <a:srgbClr val="000000"/>
                </a:solidFill>
                <a:latin typeface="Arial"/>
                <a:ea typeface="Arial"/>
                <a:cs typeface="Arial"/>
              </a:rPr>
              <a:t>Results &amp; Discussion </a:t>
            </a:r>
            <a:endParaRPr sz="2400" b="1" i="0" u="none" strike="noStrike" cap="none">
              <a:solidFill>
                <a:srgbClr val="000000"/>
              </a:solidFill>
              <a:latin typeface="Arial"/>
              <a:ea typeface="Arial"/>
              <a:cs typeface="Arial"/>
            </a:endParaRPr>
          </a:p>
          <a:p>
            <a:pPr marL="785136" marR="0" lvl="1" indent="-327936" algn="l" rtl="0">
              <a:lnSpc>
                <a:spcPct val="100000"/>
              </a:lnSpc>
              <a:spcBef>
                <a:spcPts val="12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Key Finding</a:t>
            </a:r>
            <a:endParaRPr/>
          </a:p>
          <a:p>
            <a:pPr marL="785136" marR="0" lvl="1" indent="-327936" algn="l" rtl="0">
              <a:lnSpc>
                <a:spcPct val="100000"/>
              </a:lnSpc>
              <a:spcBef>
                <a:spcPts val="12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Comparison</a:t>
            </a:r>
            <a:endParaRPr/>
          </a:p>
          <a:p>
            <a:pPr marL="785136" marR="0" lvl="1" indent="-327936" algn="l" rtl="0">
              <a:lnSpc>
                <a:spcPct val="100000"/>
              </a:lnSpc>
              <a:spcBef>
                <a:spcPts val="12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Performance Analysis</a:t>
            </a:r>
            <a:endParaRPr sz="2200" b="0" i="0" u="none" strike="noStrike" cap="none">
              <a:solidFill>
                <a:srgbClr val="002060"/>
              </a:solidFill>
              <a:latin typeface="Arial"/>
              <a:ea typeface="Arial"/>
              <a:cs typeface="Arial"/>
            </a:endParaRPr>
          </a:p>
          <a:p>
            <a:pPr marL="457200" marR="0" lvl="0" indent="-457200" algn="l" rtl="0">
              <a:lnSpc>
                <a:spcPct val="100000"/>
              </a:lnSpc>
              <a:spcBef>
                <a:spcPts val="1200"/>
              </a:spcBef>
              <a:spcAft>
                <a:spcPts val="0"/>
              </a:spcAft>
              <a:buClr>
                <a:schemeClr val="dk1"/>
              </a:buClr>
              <a:buSzPts val="2200"/>
              <a:buFont typeface="Noto Sans Symbols"/>
              <a:buChar char="❑"/>
              <a:defRPr/>
            </a:pPr>
            <a:r>
              <a:rPr lang="en-US" sz="2400" b="1" i="0" u="none" strike="noStrike" cap="none">
                <a:solidFill>
                  <a:schemeClr val="dk1"/>
                </a:solidFill>
                <a:latin typeface="Arial"/>
                <a:ea typeface="Arial"/>
                <a:cs typeface="Arial"/>
              </a:rPr>
              <a:t>Conclusion</a:t>
            </a:r>
            <a:endParaRPr sz="2400" b="1" i="0" u="none" strike="noStrike" cap="none">
              <a:solidFill>
                <a:srgbClr val="000000"/>
              </a:solidFill>
              <a:latin typeface="Arial"/>
              <a:ea typeface="Arial"/>
              <a:cs typeface="Arial"/>
            </a:endParaRPr>
          </a:p>
          <a:p>
            <a:pPr marL="785136" marR="0" lvl="1" indent="-327936" algn="l" rtl="0">
              <a:lnSpc>
                <a:spcPct val="100000"/>
              </a:lnSpc>
              <a:spcBef>
                <a:spcPts val="12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Contributions</a:t>
            </a:r>
            <a:endParaRPr/>
          </a:p>
          <a:p>
            <a:pPr marL="785136" marR="0" lvl="1" indent="-327936" algn="l" rtl="0">
              <a:lnSpc>
                <a:spcPct val="100000"/>
              </a:lnSpc>
              <a:spcBef>
                <a:spcPts val="12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Limitations</a:t>
            </a:r>
            <a:endParaRPr sz="2200" b="0" i="0" u="none" strike="noStrike" cap="none">
              <a:solidFill>
                <a:srgbClr val="002060"/>
              </a:solidFill>
              <a:latin typeface="Arial"/>
              <a:ea typeface="Arial"/>
              <a:cs typeface="Arial"/>
            </a:endParaRPr>
          </a:p>
          <a:p>
            <a:pPr marL="785136" marR="0" lvl="1" indent="-327936" algn="l" rtl="0">
              <a:lnSpc>
                <a:spcPct val="100000"/>
              </a:lnSpc>
              <a:spcBef>
                <a:spcPts val="1200"/>
              </a:spcBef>
              <a:spcAft>
                <a:spcPts val="0"/>
              </a:spcAft>
              <a:buClr>
                <a:schemeClr val="dk1"/>
              </a:buClr>
              <a:buSzPts val="2000"/>
              <a:buFont typeface="Wingdings"/>
              <a:buChar char="§"/>
              <a:defRPr/>
            </a:pPr>
            <a:r>
              <a:rPr lang="en-US" sz="2200" b="0" i="0" u="none" strike="noStrike" cap="none">
                <a:solidFill>
                  <a:srgbClr val="002060"/>
                </a:solidFill>
                <a:latin typeface="Arial"/>
                <a:ea typeface="Arial"/>
                <a:cs typeface="Arial"/>
              </a:rPr>
              <a:t>Future Works</a:t>
            </a:r>
            <a:endParaRPr sz="2200" b="0" i="0" u="none" strike="noStrike" cap="none">
              <a:solidFill>
                <a:srgbClr val="002060"/>
              </a:solidFill>
              <a:latin typeface="Arial"/>
              <a:ea typeface="Arial"/>
              <a:cs typeface="Arial"/>
            </a:endParaRPr>
          </a:p>
          <a:p>
            <a:pPr marL="457200" marR="0" lvl="0" indent="-457200" algn="l" rtl="0">
              <a:lnSpc>
                <a:spcPct val="100000"/>
              </a:lnSpc>
              <a:spcBef>
                <a:spcPts val="1200"/>
              </a:spcBef>
              <a:spcAft>
                <a:spcPts val="0"/>
              </a:spcAft>
              <a:buClr>
                <a:schemeClr val="dk1"/>
              </a:buClr>
              <a:buSzPts val="2200"/>
              <a:buFont typeface="Noto Sans Symbols"/>
              <a:buChar char="❑"/>
              <a:defRPr/>
            </a:pPr>
            <a:r>
              <a:rPr lang="en-US" sz="2400" b="1" i="0" u="none" strike="noStrike" cap="none">
                <a:solidFill>
                  <a:schemeClr val="dk1"/>
                </a:solidFill>
                <a:latin typeface="Arial"/>
                <a:ea typeface="Arial"/>
                <a:cs typeface="Arial"/>
              </a:rPr>
              <a:t>References</a:t>
            </a:r>
            <a:endParaRPr/>
          </a:p>
          <a:p>
            <a:pPr marL="457200" marR="0" lvl="0" indent="-457200" algn="l" rtl="0">
              <a:lnSpc>
                <a:spcPct val="100000"/>
              </a:lnSpc>
              <a:spcBef>
                <a:spcPts val="1200"/>
              </a:spcBef>
              <a:spcAft>
                <a:spcPts val="0"/>
              </a:spcAft>
              <a:buClr>
                <a:schemeClr val="dk1"/>
              </a:buClr>
              <a:buSzPts val="2200"/>
              <a:buFont typeface="Noto Sans Symbols"/>
              <a:buChar char="❑"/>
              <a:defRPr/>
            </a:pPr>
            <a:r>
              <a:rPr lang="en-US" sz="2400" b="1" i="0" u="none" strike="noStrike" cap="none">
                <a:solidFill>
                  <a:srgbClr val="000000"/>
                </a:solidFill>
                <a:latin typeface="Arial"/>
                <a:ea typeface="Arial"/>
                <a:cs typeface="Arial"/>
              </a:rPr>
              <a:t>Question &amp; Answer Session</a:t>
            </a:r>
            <a:endParaRPr/>
          </a:p>
        </p:txBody>
      </p:sp>
      <p:sp>
        <p:nvSpPr>
          <p:cNvPr id="1812695576" name="Google Shape;138;p16"/>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02</a:t>
            </a:r>
            <a:endParaRPr sz="2800"/>
          </a:p>
        </p:txBody>
      </p:sp>
      <p:sp>
        <p:nvSpPr>
          <p:cNvPr id="885590334" name="Google Shape;139;p16"/>
          <p:cNvSpPr txBox="1">
            <a:spLocks noGrp="1"/>
          </p:cNvSpPr>
          <p:nvPr>
            <p:ph type="ftr" idx="11"/>
          </p:nvPr>
        </p:nvSpPr>
        <p:spPr bwMode="auto">
          <a:xfrm>
            <a:off x="2323763" y="6719814"/>
            <a:ext cx="8601206" cy="194990"/>
          </a:xfrm>
          <a:prstGeom prst="rect">
            <a:avLst/>
          </a:prstGeom>
          <a:noFill/>
          <a:ln>
            <a:noFill/>
          </a:ln>
        </p:spPr>
        <p:txBody>
          <a:bodyPr spcFirstLastPara="1" wrap="square" lIns="91425" tIns="45700" rIns="91425" bIns="45700" anchor="ctr" anchorCtr="0">
            <a:noAutofit/>
          </a:bodyPr>
          <a:lstStyle/>
          <a:p>
            <a:pPr>
              <a:defRPr/>
            </a:pPr>
            <a:r>
              <a:rPr lang="en-US" sz="1050" b="1"/>
              <a:t>Smart Land Registration in BD: A Blockchain-Based Architecture for Decentralized Land Governance and Secure Registration</a:t>
            </a:r>
            <a:endParaRPr lang="en-US" sz="1050" b="1">
              <a:solidFill>
                <a:srgbClr val="000000"/>
              </a:solidFill>
              <a:latin typeface="Arial"/>
              <a:ea typeface="Arial"/>
              <a:cs typeface="Arial"/>
            </a:endParaRPr>
          </a:p>
          <a:p>
            <a:pPr marL="0" lvl="0" indent="0" algn="ctr" rtl="0">
              <a:lnSpc>
                <a:spcPct val="100000"/>
              </a:lnSpc>
              <a:spcBef>
                <a:spcPts val="0"/>
              </a:spcBef>
              <a:spcAft>
                <a:spcPts val="0"/>
              </a:spcAft>
              <a:buSzPts val="1400"/>
              <a:buNone/>
              <a:defRPr/>
            </a:pPr>
            <a:endParaRPr sz="1050"/>
          </a:p>
        </p:txBody>
      </p:sp>
      <p:sp>
        <p:nvSpPr>
          <p:cNvPr id="810010056"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62316645" name="Google Shape;420;p38"/>
          <p:cNvSpPr txBox="1">
            <a:spLocks noGrp="1"/>
          </p:cNvSpPr>
          <p:nvPr>
            <p:ph type="title"/>
          </p:nvPr>
        </p:nvSpPr>
        <p:spPr bwMode="auto">
          <a:xfrm>
            <a:off x="1113280" y="252149"/>
            <a:ext cx="8805633" cy="808499"/>
          </a:xfrm>
          <a:prstGeom prst="rect">
            <a:avLst/>
          </a:prstGeom>
          <a:noFill/>
          <a:ln>
            <a:noFill/>
          </a:ln>
        </p:spPr>
        <p:txBody>
          <a:bodyPr spcFirstLastPara="1" vertOverflow="overflow" horzOverflow="overflow" vert="horz" wrap="square" lIns="91423" tIns="45699" rIns="91423" bIns="45699" numCol="1" spcCol="0" rtlCol="0" fromWordArt="0" anchor="ctr" anchorCtr="0" forceAA="0" compatLnSpc="0">
            <a:normAutofit fontScale="90000"/>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rgbClr val="002060"/>
                </a:solidFill>
                <a:latin typeface="Arial"/>
                <a:ea typeface="Arial"/>
                <a:cs typeface="Arial"/>
              </a:rPr>
              <a:t>Network Structure for the System</a:t>
            </a:r>
            <a:r>
              <a:rPr b="1">
                <a:solidFill>
                  <a:srgbClr val="002060"/>
                </a:solidFill>
                <a:latin typeface="Arial"/>
                <a:ea typeface="Arial"/>
                <a:cs typeface="Arial"/>
              </a:rPr>
              <a:t> (1/3)</a:t>
            </a:r>
            <a:endParaRPr b="1">
              <a:solidFill>
                <a:srgbClr val="002060"/>
              </a:solidFill>
              <a:latin typeface="Arial"/>
              <a:cs typeface="Arial"/>
            </a:endParaRPr>
          </a:p>
        </p:txBody>
      </p:sp>
      <p:sp>
        <p:nvSpPr>
          <p:cNvPr id="1453450406" name="Google Shape;421;p38"/>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20</a:t>
            </a:r>
            <a:endParaRPr sz="2800"/>
          </a:p>
        </p:txBody>
      </p:sp>
      <p:pic>
        <p:nvPicPr>
          <p:cNvPr id="1935781673" name="Google Shape;422;p38"/>
          <p:cNvPicPr/>
          <p:nvPr/>
        </p:nvPicPr>
        <p:blipFill rotWithShape="1">
          <a:blip r:embed="rId3">
            <a:alphaModFix/>
          </a:blip>
          <a:stretch/>
        </p:blipFill>
        <p:spPr bwMode="auto">
          <a:xfrm>
            <a:off x="362465" y="374895"/>
            <a:ext cx="685281" cy="685281"/>
          </a:xfrm>
          <a:prstGeom prst="rect">
            <a:avLst/>
          </a:prstGeom>
          <a:noFill/>
          <a:ln>
            <a:noFill/>
          </a:ln>
        </p:spPr>
      </p:pic>
      <p:pic>
        <p:nvPicPr>
          <p:cNvPr id="1896403276" name="Google Shape;423;p38"/>
          <p:cNvPicPr/>
          <p:nvPr/>
        </p:nvPicPr>
        <p:blipFill rotWithShape="1">
          <a:blip r:embed="rId4">
            <a:alphaModFix/>
          </a:blip>
          <a:stretch/>
        </p:blipFill>
        <p:spPr bwMode="auto">
          <a:xfrm>
            <a:off x="9918915" y="251522"/>
            <a:ext cx="1943782" cy="808654"/>
          </a:xfrm>
          <a:prstGeom prst="rect">
            <a:avLst/>
          </a:prstGeom>
          <a:noFill/>
          <a:ln>
            <a:noFill/>
          </a:ln>
        </p:spPr>
      </p:pic>
      <p:pic>
        <p:nvPicPr>
          <p:cNvPr id="357844821" name="Picture 1566648075"/>
          <p:cNvPicPr>
            <a:picLocks noChangeAspect="1"/>
          </p:cNvPicPr>
          <p:nvPr/>
        </p:nvPicPr>
        <p:blipFill rotWithShape="1">
          <a:blip r:embed="rId5"/>
          <a:stretch/>
        </p:blipFill>
        <p:spPr bwMode="auto">
          <a:xfrm>
            <a:off x="2614049" y="1032018"/>
            <a:ext cx="7143749" cy="5339265"/>
          </a:xfrm>
          <a:prstGeom prst="rect">
            <a:avLst/>
          </a:prstGeom>
        </p:spPr>
      </p:pic>
      <p:sp>
        <p:nvSpPr>
          <p:cNvPr id="961787462"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111686982"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1498317931" name="Google Shape;191;p20"/>
          <p:cNvSpPr txBox="1"/>
          <p:nvPr/>
        </p:nvSpPr>
        <p:spPr bwMode="auto">
          <a:xfrm>
            <a:off x="463549" y="3019103"/>
            <a:ext cx="4211139" cy="305119"/>
          </a:xfrm>
          <a:prstGeom prst="rect">
            <a:avLst/>
          </a:prstGeom>
          <a:noFill/>
          <a:ln>
            <a:noFill/>
          </a:ln>
        </p:spPr>
        <p:txBody>
          <a:bodyPr spcFirstLastPara="1" wrap="square" lIns="91423" tIns="45699" rIns="91423" bIns="45699"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7.0 :  </a:t>
            </a:r>
            <a:r>
              <a:rPr lang="en-US" sz="1400" b="0" i="1" u="none" strike="noStrike" cap="none" spc="0">
                <a:solidFill>
                  <a:srgbClr val="000000"/>
                </a:solidFill>
                <a:latin typeface="Arial"/>
                <a:ea typeface="Arial"/>
                <a:cs typeface="Arial"/>
              </a:rPr>
              <a:t>Network Structure for the System.</a:t>
            </a:r>
            <a:endParaRPr sz="11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39286254" name="Google Shape;420;p38"/>
          <p:cNvSpPr txBox="1">
            <a:spLocks noGrp="1"/>
          </p:cNvSpPr>
          <p:nvPr>
            <p:ph type="title"/>
          </p:nvPr>
        </p:nvSpPr>
        <p:spPr bwMode="auto">
          <a:xfrm>
            <a:off x="1891998" y="450585"/>
            <a:ext cx="8026914" cy="808499"/>
          </a:xfrm>
          <a:prstGeom prst="rect">
            <a:avLst/>
          </a:prstGeom>
          <a:noFill/>
          <a:ln>
            <a:noFill/>
          </a:ln>
        </p:spPr>
        <p:txBody>
          <a:bodyPr spcFirstLastPara="1" vertOverflow="overflow" horzOverflow="overflow" vert="horz" wrap="square" lIns="91422" tIns="45698" rIns="91422" bIns="45698" numCol="1" spcCol="0" rtlCol="0" fromWordArt="0" anchor="ctr" anchorCtr="0" forceAA="0" compatLnSpc="0">
            <a:normAutofit fontScale="90000"/>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rgbClr val="002060"/>
                </a:solidFill>
                <a:latin typeface="Arial"/>
                <a:ea typeface="Arial"/>
                <a:cs typeface="Arial"/>
              </a:rPr>
              <a:t>Property Transaction Process via Digital Portal</a:t>
            </a:r>
            <a:r>
              <a:rPr lang="en-US" sz="4000" b="1">
                <a:solidFill>
                  <a:srgbClr val="002060"/>
                </a:solidFill>
                <a:latin typeface="Arial"/>
                <a:ea typeface="Arial"/>
                <a:cs typeface="Arial"/>
              </a:rPr>
              <a:t> (2/3)</a:t>
            </a:r>
            <a:endParaRPr/>
          </a:p>
        </p:txBody>
      </p:sp>
      <p:pic>
        <p:nvPicPr>
          <p:cNvPr id="1583015782" name="Google Shape;422;p38"/>
          <p:cNvPicPr/>
          <p:nvPr/>
        </p:nvPicPr>
        <p:blipFill rotWithShape="1">
          <a:blip r:embed="rId3">
            <a:alphaModFix/>
          </a:blip>
          <a:stretch/>
        </p:blipFill>
        <p:spPr bwMode="auto">
          <a:xfrm>
            <a:off x="362464" y="374895"/>
            <a:ext cx="685280" cy="685280"/>
          </a:xfrm>
          <a:prstGeom prst="rect">
            <a:avLst/>
          </a:prstGeom>
          <a:noFill/>
          <a:ln>
            <a:noFill/>
          </a:ln>
        </p:spPr>
      </p:pic>
      <p:pic>
        <p:nvPicPr>
          <p:cNvPr id="1267585873" name="Google Shape;423;p38"/>
          <p:cNvPicPr/>
          <p:nvPr/>
        </p:nvPicPr>
        <p:blipFill rotWithShape="1">
          <a:blip r:embed="rId4">
            <a:alphaModFix/>
          </a:blip>
          <a:stretch/>
        </p:blipFill>
        <p:spPr bwMode="auto">
          <a:xfrm>
            <a:off x="9918915" y="251521"/>
            <a:ext cx="1943781" cy="808653"/>
          </a:xfrm>
          <a:prstGeom prst="rect">
            <a:avLst/>
          </a:prstGeom>
          <a:noFill/>
          <a:ln>
            <a:noFill/>
          </a:ln>
        </p:spPr>
      </p:pic>
      <p:sp>
        <p:nvSpPr>
          <p:cNvPr id="1296201196"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735902725"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1320911864" name="Google Shape;421;p38"/>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21</a:t>
            </a:r>
            <a:endParaRPr sz="2800"/>
          </a:p>
        </p:txBody>
      </p:sp>
      <p:sp>
        <p:nvSpPr>
          <p:cNvPr id="2022240210" name="Google Shape;191;p20"/>
          <p:cNvSpPr txBox="1"/>
          <p:nvPr/>
        </p:nvSpPr>
        <p:spPr bwMode="auto">
          <a:xfrm>
            <a:off x="3737766" y="6218575"/>
            <a:ext cx="5751734" cy="305115"/>
          </a:xfrm>
          <a:prstGeom prst="rect">
            <a:avLst/>
          </a:prstGeom>
          <a:noFill/>
          <a:ln>
            <a:noFill/>
          </a:ln>
        </p:spPr>
        <p:txBody>
          <a:bodyPr spcFirstLastPara="1" wrap="square" lIns="91422" tIns="45698" rIns="91422" bIns="45698"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7.0 :  </a:t>
            </a:r>
            <a:r>
              <a:rPr lang="en-US" sz="1400" b="0" i="1" u="none" strike="noStrike" cap="none" spc="0">
                <a:solidFill>
                  <a:srgbClr val="000000"/>
                </a:solidFill>
                <a:latin typeface="Arial"/>
                <a:ea typeface="Arial"/>
                <a:cs typeface="Arial"/>
              </a:rPr>
              <a:t>Property Transaction Process via Digital Portal.</a:t>
            </a:r>
            <a:endParaRPr sz="1100" b="0"/>
          </a:p>
        </p:txBody>
      </p:sp>
      <p:pic>
        <p:nvPicPr>
          <p:cNvPr id="1597660358" name="Picture 4"/>
          <p:cNvPicPr>
            <a:picLocks noChangeAspect="1"/>
          </p:cNvPicPr>
          <p:nvPr/>
        </p:nvPicPr>
        <p:blipFill rotWithShape="1">
          <a:blip r:embed="rId5"/>
          <a:stretch/>
        </p:blipFill>
        <p:spPr bwMode="auto">
          <a:xfrm flipH="0" flipV="0">
            <a:off x="705103" y="1508124"/>
            <a:ext cx="10909442" cy="47104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81643171" name="Google Shape;420;p38"/>
          <p:cNvSpPr txBox="1">
            <a:spLocks noGrp="1"/>
          </p:cNvSpPr>
          <p:nvPr>
            <p:ph type="title"/>
          </p:nvPr>
        </p:nvSpPr>
        <p:spPr bwMode="auto">
          <a:xfrm>
            <a:off x="1891998" y="351367"/>
            <a:ext cx="8026914" cy="808499"/>
          </a:xfrm>
          <a:prstGeom prst="rect">
            <a:avLst/>
          </a:prstGeom>
          <a:noFill/>
          <a:ln>
            <a:noFill/>
          </a:ln>
        </p:spPr>
        <p:txBody>
          <a:bodyPr spcFirstLastPara="1" vertOverflow="overflow" horzOverflow="overflow" vert="horz" wrap="square" lIns="91422" tIns="45698" rIns="91422" bIns="45698" numCol="1" spcCol="0" rtlCol="0" fromWordArt="0" anchor="ctr" anchorCtr="0" forceAA="0" compatLnSpc="0">
            <a:normAutofit fontScale="90000"/>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rgbClr val="002060"/>
                </a:solidFill>
                <a:latin typeface="Arial"/>
                <a:ea typeface="Arial"/>
                <a:cs typeface="Arial"/>
              </a:rPr>
              <a:t>Digital Verification Protocols for Title Transfers</a:t>
            </a:r>
            <a:r>
              <a:rPr lang="en-US" sz="4000" b="1">
                <a:solidFill>
                  <a:srgbClr val="002060"/>
                </a:solidFill>
                <a:latin typeface="Arial"/>
                <a:ea typeface="Arial"/>
                <a:cs typeface="Arial"/>
              </a:rPr>
              <a:t> (3/3)</a:t>
            </a:r>
            <a:endParaRPr/>
          </a:p>
        </p:txBody>
      </p:sp>
      <p:pic>
        <p:nvPicPr>
          <p:cNvPr id="1798479822" name="Google Shape;422;p38"/>
          <p:cNvPicPr/>
          <p:nvPr/>
        </p:nvPicPr>
        <p:blipFill rotWithShape="1">
          <a:blip r:embed="rId3">
            <a:alphaModFix/>
          </a:blip>
          <a:stretch/>
        </p:blipFill>
        <p:spPr bwMode="auto">
          <a:xfrm>
            <a:off x="362464" y="374895"/>
            <a:ext cx="685280" cy="685280"/>
          </a:xfrm>
          <a:prstGeom prst="rect">
            <a:avLst/>
          </a:prstGeom>
          <a:noFill/>
          <a:ln>
            <a:noFill/>
          </a:ln>
        </p:spPr>
      </p:pic>
      <p:pic>
        <p:nvPicPr>
          <p:cNvPr id="1642019284" name="Google Shape;423;p38"/>
          <p:cNvPicPr/>
          <p:nvPr/>
        </p:nvPicPr>
        <p:blipFill rotWithShape="1">
          <a:blip r:embed="rId4">
            <a:alphaModFix/>
          </a:blip>
          <a:stretch/>
        </p:blipFill>
        <p:spPr bwMode="auto">
          <a:xfrm>
            <a:off x="9918915" y="251521"/>
            <a:ext cx="1943781" cy="808653"/>
          </a:xfrm>
          <a:prstGeom prst="rect">
            <a:avLst/>
          </a:prstGeom>
          <a:noFill/>
          <a:ln>
            <a:noFill/>
          </a:ln>
        </p:spPr>
      </p:pic>
      <p:sp>
        <p:nvSpPr>
          <p:cNvPr id="1675115412"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016141084"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1748352120" name="Google Shape;421;p38"/>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22</a:t>
            </a:r>
            <a:endParaRPr sz="2800"/>
          </a:p>
        </p:txBody>
      </p:sp>
      <p:sp>
        <p:nvSpPr>
          <p:cNvPr id="1242093329" name="Google Shape;191;p20"/>
          <p:cNvSpPr txBox="1"/>
          <p:nvPr/>
        </p:nvSpPr>
        <p:spPr bwMode="auto">
          <a:xfrm>
            <a:off x="3023390" y="6215536"/>
            <a:ext cx="5910484" cy="305115"/>
          </a:xfrm>
          <a:prstGeom prst="rect">
            <a:avLst/>
          </a:prstGeom>
          <a:noFill/>
          <a:ln>
            <a:noFill/>
          </a:ln>
        </p:spPr>
        <p:txBody>
          <a:bodyPr spcFirstLastPara="1" wrap="square" lIns="91422" tIns="45698" rIns="91422" bIns="45698"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8.0 :  </a:t>
            </a:r>
            <a:r>
              <a:rPr lang="en-US" sz="1400" b="0" i="1" u="none" strike="noStrike" cap="none" spc="0">
                <a:solidFill>
                  <a:srgbClr val="000000"/>
                </a:solidFill>
                <a:latin typeface="Arial"/>
                <a:ea typeface="Arial"/>
                <a:cs typeface="Arial"/>
              </a:rPr>
              <a:t>Digital Verification Protocols for Title Transfers.</a:t>
            </a:r>
            <a:endParaRPr sz="1100" b="0"/>
          </a:p>
        </p:txBody>
      </p:sp>
      <p:pic>
        <p:nvPicPr>
          <p:cNvPr id="770507654" name="Picture 3"/>
          <p:cNvPicPr>
            <a:picLocks noChangeAspect="1"/>
          </p:cNvPicPr>
          <p:nvPr/>
        </p:nvPicPr>
        <p:blipFill rotWithShape="1">
          <a:blip r:embed="rId5"/>
          <a:stretch/>
        </p:blipFill>
        <p:spPr bwMode="auto">
          <a:xfrm flipH="0" flipV="0">
            <a:off x="263244" y="1346857"/>
            <a:ext cx="6108629" cy="4679426"/>
          </a:xfrm>
          <a:prstGeom prst="rect">
            <a:avLst/>
          </a:prstGeom>
        </p:spPr>
      </p:pic>
      <p:pic>
        <p:nvPicPr>
          <p:cNvPr id="1898777277" name="Picture 5"/>
          <p:cNvPicPr>
            <a:picLocks noChangeAspect="1"/>
          </p:cNvPicPr>
          <p:nvPr/>
        </p:nvPicPr>
        <p:blipFill rotWithShape="1">
          <a:blip r:embed="rId6"/>
          <a:stretch/>
        </p:blipFill>
        <p:spPr bwMode="auto">
          <a:xfrm flipH="0" flipV="0">
            <a:off x="6371874" y="1414154"/>
            <a:ext cx="5337968" cy="461212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32671186" name="Google Shape;432;p39"/>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Data Collection Methods </a:t>
            </a:r>
            <a:r>
              <a:rPr sz="4000" b="1">
                <a:solidFill>
                  <a:srgbClr val="002060"/>
                </a:solidFill>
                <a:latin typeface="Arial"/>
                <a:ea typeface="Arial"/>
                <a:cs typeface="Arial"/>
              </a:rPr>
              <a:t>(1/2)</a:t>
            </a:r>
            <a:endParaRPr sz="4000" b="1">
              <a:solidFill>
                <a:srgbClr val="002060"/>
              </a:solidFill>
              <a:latin typeface="Arial"/>
              <a:cs typeface="Arial"/>
            </a:endParaRPr>
          </a:p>
        </p:txBody>
      </p:sp>
      <p:sp>
        <p:nvSpPr>
          <p:cNvPr id="466821408" name="Google Shape;433;p39"/>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23</a:t>
            </a:r>
            <a:endParaRPr sz="2800"/>
          </a:p>
        </p:txBody>
      </p:sp>
      <p:pic>
        <p:nvPicPr>
          <p:cNvPr id="1558976656" name="Google Shape;434;p39"/>
          <p:cNvPicPr/>
          <p:nvPr/>
        </p:nvPicPr>
        <p:blipFill rotWithShape="1">
          <a:blip r:embed="rId3">
            <a:alphaModFix/>
          </a:blip>
          <a:stretch/>
        </p:blipFill>
        <p:spPr bwMode="auto">
          <a:xfrm>
            <a:off x="362465" y="374895"/>
            <a:ext cx="685281" cy="685281"/>
          </a:xfrm>
          <a:prstGeom prst="rect">
            <a:avLst/>
          </a:prstGeom>
          <a:noFill/>
          <a:ln>
            <a:noFill/>
          </a:ln>
        </p:spPr>
      </p:pic>
      <p:pic>
        <p:nvPicPr>
          <p:cNvPr id="706645472" name="Google Shape;435;p39"/>
          <p:cNvPicPr/>
          <p:nvPr/>
        </p:nvPicPr>
        <p:blipFill rotWithShape="1">
          <a:blip r:embed="rId4">
            <a:alphaModFix/>
          </a:blip>
          <a:stretch/>
        </p:blipFill>
        <p:spPr bwMode="auto">
          <a:xfrm>
            <a:off x="9918915" y="251522"/>
            <a:ext cx="1943782" cy="808654"/>
          </a:xfrm>
          <a:prstGeom prst="rect">
            <a:avLst/>
          </a:prstGeom>
          <a:noFill/>
          <a:ln>
            <a:noFill/>
          </a:ln>
        </p:spPr>
      </p:pic>
      <p:sp>
        <p:nvSpPr>
          <p:cNvPr id="688222367"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175120602"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690820019" name="Google Shape;487;p43"/>
          <p:cNvSpPr txBox="1"/>
          <p:nvPr/>
        </p:nvSpPr>
        <p:spPr bwMode="auto">
          <a:xfrm>
            <a:off x="1047744" y="1253891"/>
            <a:ext cx="10151515" cy="731831"/>
          </a:xfrm>
          <a:prstGeom prst="rect">
            <a:avLst/>
          </a:prstGeom>
          <a:noFill/>
          <a:ln>
            <a:noFill/>
          </a:ln>
        </p:spPr>
        <p:txBody>
          <a:bodyPr spcFirstLastPara="1" wrap="square" lIns="91422" tIns="45696" rIns="91422" bIns="45696" anchor="t" anchorCtr="0">
            <a:spAutoFit/>
          </a:bodyPr>
          <a:lstStyle/>
          <a:p>
            <a:pPr>
              <a:defRPr/>
            </a:pPr>
            <a:r>
              <a:rPr lang="en-US" sz="2000" b="0" i="0" u="sng" strike="noStrike" cap="none" spc="0">
                <a:solidFill>
                  <a:srgbClr val="000000"/>
                </a:solidFill>
                <a:latin typeface="Arial"/>
                <a:ea typeface="Arial"/>
                <a:cs typeface="Arial"/>
              </a:rPr>
              <a:t>Territorial Message Exchange Reduction &amp;  Transaction Processing Time Data Collection Method</a:t>
            </a:r>
            <a:r>
              <a:rPr sz="2200" u="sng">
                <a:latin typeface="Arial"/>
                <a:cs typeface="Arial"/>
              </a:rPr>
              <a:t>.</a:t>
            </a:r>
            <a:endParaRPr/>
          </a:p>
        </p:txBody>
      </p:sp>
      <p:graphicFrame>
        <p:nvGraphicFramePr>
          <p:cNvPr id="1919617942" name="Table 964490117"/>
          <p:cNvGraphicFramePr>
            <a:graphicFrameLocks xmlns:a="http://schemas.openxmlformats.org/drawingml/2006/main"/>
          </p:cNvGraphicFramePr>
          <p:nvPr/>
        </p:nvGraphicFramePr>
        <p:xfrm rot="0">
          <a:off x="1716448" y="2666205"/>
          <a:ext cx="8895075" cy="3140075"/>
        </p:xfrm>
        <a:graphic>
          <a:graphicData uri="http://schemas.openxmlformats.org/drawingml/2006/table">
            <a:tbl>
              <a:tblPr firstRow="1" firstCol="0" lastRow="0" lastCol="0" bandRow="1" bandCol="0">
                <a:tableStyleId>{F4BB1927-D6A4-4A37-81FD-519F14F51C1C}</a:tableStyleId>
              </a:tblPr>
              <a:tblGrid>
                <a:gridCol w="2166861"/>
                <a:gridCol w="6728214"/>
              </a:tblGrid>
              <a:tr h="369262">
                <a:tc>
                  <a:txBody>
                    <a:bodyPr/>
                    <a:p>
                      <a:pPr algn="ctr">
                        <a:defRPr/>
                      </a:pPr>
                      <a:r>
                        <a:rPr sz="1600" b="1" i="0" u="none">
                          <a:solidFill>
                            <a:srgbClr val="000000"/>
                          </a:solidFill>
                          <a:latin typeface="Arial"/>
                          <a:ea typeface="Arial"/>
                          <a:cs typeface="Arial"/>
                        </a:rPr>
                        <a:t>Aspect</a:t>
                      </a:r>
                      <a:endParaRPr sz="18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lgn="ctr">
                        <a:defRPr/>
                      </a:pPr>
                      <a:r>
                        <a:rPr sz="1600" b="1" i="0" u="none">
                          <a:solidFill>
                            <a:srgbClr val="000000"/>
                          </a:solidFill>
                          <a:latin typeface="Arial"/>
                          <a:ea typeface="Arial"/>
                          <a:cs typeface="Arial"/>
                        </a:rPr>
                        <a:t>Description</a:t>
                      </a:r>
                      <a:endParaRPr sz="18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886768">
                <a:tc>
                  <a:txBody>
                    <a:bodyPr/>
                    <a:p>
                      <a:pPr algn="ctr">
                        <a:defRPr/>
                      </a:pPr>
                      <a:r>
                        <a:rPr sz="1600" b="0" i="0" u="none">
                          <a:solidFill>
                            <a:srgbClr val="000000"/>
                          </a:solidFill>
                          <a:latin typeface="Arial"/>
                          <a:ea typeface="Arial"/>
                          <a:cs typeface="Arial"/>
                        </a:rPr>
                        <a:t>Data Sources</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Realtime simulation-generated blockchain event logs, validator performance data, transaction timestamps, and network message traces; baseline data for PoW and other consensus protocols.</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28015">
                <a:tc>
                  <a:txBody>
                    <a:bodyPr/>
                    <a:p>
                      <a:pPr algn="ctr">
                        <a:defRPr/>
                      </a:pPr>
                      <a:r>
                        <a:rPr sz="1600" b="0" i="0" u="none">
                          <a:solidFill>
                            <a:srgbClr val="000000"/>
                          </a:solidFill>
                          <a:latin typeface="Arial"/>
                          <a:ea typeface="Arial"/>
                          <a:cs typeface="Arial"/>
                        </a:rPr>
                        <a:t>Tools</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Python-based simulation in Google Colab; structured logging using CSV/JSON; data handling with Pandas.</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28015">
                <a:tc>
                  <a:txBody>
                    <a:bodyPr/>
                    <a:p>
                      <a:pPr algn="ctr">
                        <a:defRPr/>
                      </a:pPr>
                      <a:r>
                        <a:rPr sz="1600" b="0" i="0" u="none">
                          <a:solidFill>
                            <a:srgbClr val="000000"/>
                          </a:solidFill>
                          <a:latin typeface="Arial"/>
                          <a:ea typeface="Arial"/>
                          <a:cs typeface="Arial"/>
                        </a:rPr>
                        <a:t>Sampling</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Stratified sampling across 64 districts with network sizes ranging from 10–1000 nodes and multiple transaction runs per configuration.</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28015">
                <a:tc>
                  <a:txBody>
                    <a:bodyPr/>
                    <a:p>
                      <a:pPr algn="ctr">
                        <a:defRPr/>
                      </a:pPr>
                      <a:r>
                        <a:rPr sz="1600" b="0" i="0" u="none">
                          <a:solidFill>
                            <a:srgbClr val="000000"/>
                          </a:solidFill>
                          <a:latin typeface="Arial"/>
                          <a:ea typeface="Arial"/>
                          <a:cs typeface="Arial"/>
                        </a:rPr>
                        <a:t>Validity &amp; Reliability</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Ensured through event-driven data capture, controlled simulation settings, repeated runs, and immutable audit trails.</a:t>
                      </a:r>
                      <a:endParaRPr sz="18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bl>
          </a:graphicData>
        </a:graphic>
      </p:graphicFrame>
      <p:sp>
        <p:nvSpPr>
          <p:cNvPr id="1851633790" name="Google Shape;191;p20"/>
          <p:cNvSpPr txBox="1"/>
          <p:nvPr/>
        </p:nvSpPr>
        <p:spPr bwMode="auto">
          <a:xfrm>
            <a:off x="1733325" y="2222499"/>
            <a:ext cx="8893056" cy="305118"/>
          </a:xfrm>
          <a:prstGeom prst="rect">
            <a:avLst/>
          </a:prstGeom>
          <a:noFill/>
          <a:ln>
            <a:noFill/>
          </a:ln>
        </p:spPr>
        <p:txBody>
          <a:bodyPr spcFirstLastPara="1" wrap="square" lIns="91422" tIns="45698" rIns="91422" bIns="45698" anchor="t" anchorCtr="0">
            <a:spAutoFit/>
          </a:bodyPr>
          <a:lstStyle/>
          <a:p>
            <a:pPr>
              <a:defRPr/>
            </a:pPr>
            <a:r>
              <a:rPr lang="en-US" sz="1400" b="1" i="1" u="none" strike="noStrike" cap="none">
                <a:solidFill>
                  <a:srgbClr val="000000"/>
                </a:solidFill>
                <a:latin typeface="Arial"/>
                <a:ea typeface="Arial"/>
                <a:cs typeface="Arial"/>
              </a:rPr>
              <a:t>Table 2.0 : </a:t>
            </a:r>
            <a:r>
              <a:rPr lang="en-US" sz="1400" b="0" i="0" u="none" strike="noStrike" cap="none" spc="0">
                <a:solidFill>
                  <a:srgbClr val="000000"/>
                </a:solidFill>
                <a:latin typeface="Arial"/>
                <a:ea typeface="Arial"/>
                <a:cs typeface="Arial"/>
              </a:rPr>
              <a:t>Territorial Message Exchange Reduction &amp;  Transaction Processing Time Data Collection Method.</a:t>
            </a:r>
            <a:endParaRPr sz="140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60551517" name="Google Shape;432;p39"/>
          <p:cNvSpPr txBox="1">
            <a:spLocks noGrp="1"/>
          </p:cNvSpPr>
          <p:nvPr>
            <p:ph type="title"/>
          </p:nvPr>
        </p:nvSpPr>
        <p:spPr bwMode="auto">
          <a:xfrm>
            <a:off x="1891999" y="252149"/>
            <a:ext cx="8026914" cy="808499"/>
          </a:xfrm>
          <a:prstGeom prst="rect">
            <a:avLst/>
          </a:prstGeom>
          <a:noFill/>
          <a:ln>
            <a:noFill/>
          </a:ln>
        </p:spPr>
        <p:txBody>
          <a:bodyPr spcFirstLastPara="1" vertOverflow="overflow" horzOverflow="overflow" vert="horz" wrap="square" lIns="91423" tIns="45698" rIns="91423" bIns="45698" numCol="1" spcCol="0" rtlCol="0" fromWordArt="0" anchor="ctr" anchorCtr="0" forceAA="0" compatLnSpc="0">
            <a:normAutofit/>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rgbClr val="002060"/>
                </a:solidFill>
                <a:latin typeface="Arial"/>
                <a:ea typeface="Arial"/>
                <a:cs typeface="Arial"/>
              </a:rPr>
              <a:t>Data Collection Methods (2/2)</a:t>
            </a:r>
            <a:endParaRPr sz="4000" b="1">
              <a:solidFill>
                <a:srgbClr val="002060"/>
              </a:solidFill>
              <a:latin typeface="Arial"/>
              <a:cs typeface="Arial"/>
            </a:endParaRPr>
          </a:p>
        </p:txBody>
      </p:sp>
      <p:sp>
        <p:nvSpPr>
          <p:cNvPr id="1045649960" name="Google Shape;433;p39"/>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24</a:t>
            </a:r>
            <a:endParaRPr sz="2800"/>
          </a:p>
        </p:txBody>
      </p:sp>
      <p:pic>
        <p:nvPicPr>
          <p:cNvPr id="1797773385" name="Google Shape;434;p39"/>
          <p:cNvPicPr/>
          <p:nvPr/>
        </p:nvPicPr>
        <p:blipFill rotWithShape="1">
          <a:blip r:embed="rId3">
            <a:alphaModFix/>
          </a:blip>
          <a:stretch/>
        </p:blipFill>
        <p:spPr bwMode="auto">
          <a:xfrm>
            <a:off x="362464" y="374895"/>
            <a:ext cx="685280" cy="685280"/>
          </a:xfrm>
          <a:prstGeom prst="rect">
            <a:avLst/>
          </a:prstGeom>
          <a:noFill/>
          <a:ln>
            <a:noFill/>
          </a:ln>
        </p:spPr>
      </p:pic>
      <p:pic>
        <p:nvPicPr>
          <p:cNvPr id="659392511" name="Google Shape;435;p39"/>
          <p:cNvPicPr/>
          <p:nvPr/>
        </p:nvPicPr>
        <p:blipFill rotWithShape="1">
          <a:blip r:embed="rId4">
            <a:alphaModFix/>
          </a:blip>
          <a:stretch/>
        </p:blipFill>
        <p:spPr bwMode="auto">
          <a:xfrm>
            <a:off x="9918915" y="251521"/>
            <a:ext cx="1943781" cy="808653"/>
          </a:xfrm>
          <a:prstGeom prst="rect">
            <a:avLst/>
          </a:prstGeom>
          <a:noFill/>
          <a:ln>
            <a:noFill/>
          </a:ln>
        </p:spPr>
      </p:pic>
      <p:sp>
        <p:nvSpPr>
          <p:cNvPr id="1791733345"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362438705"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graphicFrame>
        <p:nvGraphicFramePr>
          <p:cNvPr id="1726596170" name="Table 1641810864"/>
          <p:cNvGraphicFramePr>
            <a:graphicFrameLocks xmlns:a="http://schemas.openxmlformats.org/drawingml/2006/main"/>
          </p:cNvGraphicFramePr>
          <p:nvPr/>
        </p:nvGraphicFramePr>
        <p:xfrm rot="0">
          <a:off x="2011061" y="2393948"/>
          <a:ext cx="8784874" cy="3725295"/>
        </p:xfrm>
        <a:graphic>
          <a:graphicData uri="http://schemas.openxmlformats.org/drawingml/2006/table">
            <a:tbl>
              <a:tblPr firstRow="1" firstCol="0" lastRow="0" lastCol="0" bandRow="1" bandCol="0">
                <a:tableStyleId>{F4BB1927-D6A4-4A37-81FD-519F14F51C1C}</a:tableStyleId>
              </a:tblPr>
              <a:tblGrid>
                <a:gridCol w="2622586"/>
                <a:gridCol w="6149588"/>
              </a:tblGrid>
              <a:tr h="357106">
                <a:tc>
                  <a:txBody>
                    <a:bodyPr/>
                    <a:p>
                      <a:pPr algn="ctr">
                        <a:defRPr/>
                      </a:pPr>
                      <a:r>
                        <a:rPr sz="1400" b="1" i="0" u="none">
                          <a:solidFill>
                            <a:srgbClr val="000000"/>
                          </a:solidFill>
                          <a:latin typeface="Arial"/>
                          <a:ea typeface="Arial"/>
                          <a:cs typeface="Arial"/>
                        </a:rPr>
                        <a:t>Rubric Item</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lgn="ctr">
                        <a:defRPr/>
                      </a:pPr>
                      <a:r>
                        <a:rPr sz="1400" b="1" i="0" u="none">
                          <a:solidFill>
                            <a:srgbClr val="000000"/>
                          </a:solidFill>
                          <a:latin typeface="Arial"/>
                          <a:ea typeface="Arial"/>
                          <a:cs typeface="Arial"/>
                        </a:rPr>
                        <a:t>Content</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528517">
                <a:tc>
                  <a:txBody>
                    <a:bodyPr/>
                    <a:p>
                      <a:pPr algn="ctr">
                        <a:defRPr/>
                      </a:pPr>
                      <a:r>
                        <a:rPr sz="1400" b="1" i="0" u="none">
                          <a:solidFill>
                            <a:srgbClr val="000000"/>
                          </a:solidFill>
                          <a:latin typeface="Arial"/>
                          <a:ea typeface="Arial"/>
                          <a:cs typeface="Arial"/>
                        </a:rPr>
                        <a:t>Sources of Data</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400" b="1" i="0" u="none">
                          <a:solidFill>
                            <a:srgbClr val="000000"/>
                          </a:solidFill>
                          <a:latin typeface="Arial"/>
                          <a:ea typeface="Arial"/>
                          <a:cs typeface="Arial"/>
                        </a:rPr>
                        <a:t>Primary:</a:t>
                      </a:r>
                      <a:r>
                        <a:rPr sz="1400" b="0" i="0" u="none">
                          <a:solidFill>
                            <a:srgbClr val="000000"/>
                          </a:solidFill>
                          <a:latin typeface="Arial"/>
                          <a:ea typeface="Arial"/>
                          <a:cs typeface="Arial"/>
                        </a:rPr>
                        <a:t> Transaction receipts (gasUsed, txHash, status) from on-chain executions  </a:t>
                      </a:r>
                      <a:br>
                        <a:rPr sz="1400" b="0" i="0" u="none">
                          <a:solidFill>
                            <a:srgbClr val="000000"/>
                          </a:solidFill>
                          <a:latin typeface="Arial"/>
                          <a:ea typeface="Arial"/>
                          <a:cs typeface="Arial"/>
                        </a:rPr>
                      </a:br>
                      <a:r>
                        <a:rPr sz="1400" b="1" i="0" u="none">
                          <a:solidFill>
                            <a:srgbClr val="000000"/>
                          </a:solidFill>
                          <a:latin typeface="Arial"/>
                          <a:ea typeface="Arial"/>
                          <a:cs typeface="Arial"/>
                        </a:rPr>
                        <a:t>Secondary:</a:t>
                      </a:r>
                      <a:r>
                        <a:rPr sz="1400" b="0" i="0" u="none">
                          <a:solidFill>
                            <a:srgbClr val="000000"/>
                          </a:solidFill>
                          <a:latin typeface="Arial"/>
                          <a:ea typeface="Arial"/>
                          <a:cs typeface="Arial"/>
                        </a:rPr>
                        <a:t> IPFS land records (metadata + hashes) for realistic scenarios</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939904">
                <a:tc>
                  <a:txBody>
                    <a:bodyPr/>
                    <a:p>
                      <a:pPr algn="ctr">
                        <a:defRPr/>
                      </a:pPr>
                      <a:r>
                        <a:rPr sz="1400" b="1" i="0" u="none">
                          <a:solidFill>
                            <a:srgbClr val="000000"/>
                          </a:solidFill>
                          <a:latin typeface="Arial"/>
                          <a:ea typeface="Arial"/>
                          <a:cs typeface="Arial"/>
                        </a:rPr>
                        <a:t>Tools / Instruments</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marL="217793" indent="-217793">
                        <a:buFont typeface="Arial"/>
                        <a:buChar char="•"/>
                        <a:defRPr/>
                      </a:pPr>
                      <a:r>
                        <a:rPr sz="1400" b="0" i="0" u="none">
                          <a:solidFill>
                            <a:srgbClr val="000000"/>
                          </a:solidFill>
                          <a:latin typeface="Arial"/>
                          <a:ea typeface="Arial"/>
                          <a:cs typeface="Arial"/>
                        </a:rPr>
                        <a:t>Web3 simulation interface + IPFS connector</a:t>
                      </a:r>
                      <a:endParaRPr sz="1400" b="0" i="0" u="none">
                        <a:solidFill>
                          <a:srgbClr val="000000"/>
                        </a:solidFill>
                        <a:latin typeface="Arial"/>
                        <a:cs typeface="Arial"/>
                      </a:endParaRPr>
                    </a:p>
                    <a:p>
                      <a:pPr marL="217793" indent="-217793">
                        <a:buFont typeface="Arial"/>
                        <a:buChar char="•"/>
                        <a:defRPr/>
                      </a:pPr>
                      <a:r>
                        <a:rPr sz="1400" b="0" i="0" u="none">
                          <a:solidFill>
                            <a:srgbClr val="000000"/>
                          </a:solidFill>
                          <a:latin typeface="Arial"/>
                          <a:ea typeface="Arial"/>
                          <a:cs typeface="Arial"/>
                        </a:rPr>
                        <a:t> Remix Ethereum IDE (Solidity execution) </a:t>
                      </a:r>
                      <a:endParaRPr sz="1400" b="0" i="0" u="none">
                        <a:solidFill>
                          <a:srgbClr val="000000"/>
                        </a:solidFill>
                        <a:latin typeface="Arial"/>
                        <a:cs typeface="Arial"/>
                      </a:endParaRPr>
                    </a:p>
                    <a:p>
                      <a:pPr marL="217793" indent="-217793">
                        <a:buFont typeface="Arial"/>
                        <a:buChar char="•"/>
                        <a:defRPr/>
                      </a:pPr>
                      <a:r>
                        <a:rPr sz="1400" b="0" i="0" u="none">
                          <a:solidFill>
                            <a:srgbClr val="000000"/>
                          </a:solidFill>
                          <a:latin typeface="Arial"/>
                          <a:ea typeface="Arial"/>
                          <a:cs typeface="Arial"/>
                        </a:rPr>
                        <a:t> MetaMask (signing) </a:t>
                      </a:r>
                      <a:endParaRPr sz="1400" b="0" i="0" u="none">
                        <a:solidFill>
                          <a:srgbClr val="000000"/>
                        </a:solidFill>
                        <a:latin typeface="Arial"/>
                        <a:cs typeface="Arial"/>
                      </a:endParaRPr>
                    </a:p>
                    <a:p>
                      <a:pPr marL="217793" indent="-217793">
                        <a:buFont typeface="Arial"/>
                        <a:buChar char="•"/>
                        <a:defRPr/>
                      </a:pPr>
                      <a:r>
                        <a:rPr sz="1400" b="0" i="0" u="none">
                          <a:solidFill>
                            <a:srgbClr val="000000"/>
                          </a:solidFill>
                          <a:latin typeface="Arial"/>
                          <a:ea typeface="Arial"/>
                          <a:cs typeface="Arial"/>
                        </a:rPr>
                        <a:t> Ganache (local chain + dummy ETH)</a:t>
                      </a:r>
                      <a:endParaRPr sz="1400" b="0" i="0" u="none">
                        <a:solidFill>
                          <a:srgbClr val="000000"/>
                        </a:solidFill>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734211">
                <a:tc>
                  <a:txBody>
                    <a:bodyPr/>
                    <a:p>
                      <a:pPr algn="ctr">
                        <a:defRPr/>
                      </a:pPr>
                      <a:r>
                        <a:rPr sz="1400" b="1" i="0" u="none">
                          <a:solidFill>
                            <a:srgbClr val="000000"/>
                          </a:solidFill>
                          <a:latin typeface="Arial"/>
                          <a:ea typeface="Arial"/>
                          <a:cs typeface="Arial"/>
                        </a:rPr>
                        <a:t>Sampling Technique &amp; Size</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marL="217793" indent="-217793">
                        <a:buFont typeface="Arial"/>
                        <a:buChar char="•"/>
                        <a:defRPr/>
                      </a:pPr>
                      <a:r>
                        <a:rPr sz="1400" b="0" i="0" u="none">
                          <a:solidFill>
                            <a:srgbClr val="000000"/>
                          </a:solidFill>
                          <a:latin typeface="Arial"/>
                          <a:ea typeface="Arial"/>
                          <a:cs typeface="Arial"/>
                        </a:rPr>
                        <a:t>Purposive sampling from </a:t>
                      </a:r>
                      <a:r>
                        <a:rPr sz="1400" b="1" i="0" u="none">
                          <a:solidFill>
                            <a:srgbClr val="000000"/>
                          </a:solidFill>
                          <a:latin typeface="Arial"/>
                          <a:ea typeface="Arial"/>
                          <a:cs typeface="Arial"/>
                        </a:rPr>
                        <a:t>100 IPFS land records</a:t>
                      </a:r>
                      <a:r>
                        <a:rPr sz="1400" b="0" i="0" u="none">
                          <a:solidFill>
                            <a:srgbClr val="000000"/>
                          </a:solidFill>
                          <a:latin typeface="Arial"/>
                          <a:ea typeface="Arial"/>
                          <a:cs typeface="Arial"/>
                        </a:rPr>
                        <a:t> </a:t>
                      </a:r>
                      <a:endParaRPr sz="1400" b="0" i="0" u="none">
                        <a:solidFill>
                          <a:srgbClr val="000000"/>
                        </a:solidFill>
                        <a:latin typeface="Arial"/>
                        <a:cs typeface="Arial"/>
                      </a:endParaRPr>
                    </a:p>
                    <a:p>
                      <a:pPr marL="217793" indent="-217793">
                        <a:buFont typeface="Arial"/>
                        <a:buChar char="•"/>
                        <a:defRPr/>
                      </a:pPr>
                      <a:r>
                        <a:rPr sz="1400" b="1" i="0" u="none">
                          <a:solidFill>
                            <a:srgbClr val="000000"/>
                          </a:solidFill>
                          <a:latin typeface="Arial"/>
                          <a:ea typeface="Arial"/>
                          <a:cs typeface="Arial"/>
                        </a:rPr>
                        <a:t>50</a:t>
                      </a:r>
                      <a:r>
                        <a:rPr sz="1400" b="0" i="0" u="none">
                          <a:solidFill>
                            <a:srgbClr val="000000"/>
                          </a:solidFill>
                          <a:latin typeface="Arial"/>
                          <a:ea typeface="Arial"/>
                          <a:cs typeface="Arial"/>
                        </a:rPr>
                        <a:t> for Initial Khatian Registration </a:t>
                      </a:r>
                      <a:endParaRPr sz="1400" b="0" i="0" u="none">
                        <a:solidFill>
                          <a:srgbClr val="000000"/>
                        </a:solidFill>
                        <a:latin typeface="Arial"/>
                        <a:cs typeface="Arial"/>
                      </a:endParaRPr>
                    </a:p>
                    <a:p>
                      <a:pPr marL="217793" indent="-217793">
                        <a:buFont typeface="Arial"/>
                        <a:buChar char="•"/>
                        <a:defRPr/>
                      </a:pPr>
                      <a:r>
                        <a:rPr sz="1400" b="1" i="0" u="none">
                          <a:solidFill>
                            <a:srgbClr val="000000"/>
                          </a:solidFill>
                          <a:latin typeface="Arial"/>
                          <a:ea typeface="Arial"/>
                          <a:cs typeface="Arial"/>
                        </a:rPr>
                        <a:t>50</a:t>
                      </a:r>
                      <a:r>
                        <a:rPr sz="1400" b="0" i="0" u="none">
                          <a:solidFill>
                            <a:srgbClr val="000000"/>
                          </a:solidFill>
                          <a:latin typeface="Arial"/>
                          <a:ea typeface="Arial"/>
                          <a:cs typeface="Arial"/>
                        </a:rPr>
                        <a:t> for Ownership Mutation (Transfer)</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939904">
                <a:tc>
                  <a:txBody>
                    <a:bodyPr/>
                    <a:p>
                      <a:pPr algn="ctr">
                        <a:defRPr/>
                      </a:pPr>
                      <a:r>
                        <a:rPr sz="1400" b="1" i="0" u="none">
                          <a:solidFill>
                            <a:srgbClr val="000000"/>
                          </a:solidFill>
                          <a:latin typeface="Arial"/>
                          <a:ea typeface="Arial"/>
                          <a:cs typeface="Arial"/>
                        </a:rPr>
                        <a:t>What Was Measured</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marL="217793" indent="-217793">
                        <a:buFont typeface="Arial"/>
                        <a:buChar char="•"/>
                        <a:defRPr/>
                      </a:pPr>
                      <a:r>
                        <a:rPr sz="1400" b="0" i="0" u="none">
                          <a:solidFill>
                            <a:srgbClr val="000000"/>
                          </a:solidFill>
                          <a:latin typeface="Arial"/>
                          <a:ea typeface="Arial"/>
                          <a:cs typeface="Arial"/>
                        </a:rPr>
                        <a:t>Smart Contract Deployment </a:t>
                      </a:r>
                      <a:endParaRPr sz="1400" b="0" i="0" u="none">
                        <a:solidFill>
                          <a:srgbClr val="000000"/>
                        </a:solidFill>
                        <a:latin typeface="Arial"/>
                        <a:cs typeface="Arial"/>
                      </a:endParaRPr>
                    </a:p>
                    <a:p>
                      <a:pPr marL="217793" indent="-217793">
                        <a:buFont typeface="Arial"/>
                        <a:buChar char="•"/>
                        <a:defRPr/>
                      </a:pPr>
                      <a:r>
                        <a:rPr sz="1400" b="0" i="0" u="none">
                          <a:solidFill>
                            <a:srgbClr val="000000"/>
                          </a:solidFill>
                          <a:latin typeface="Arial"/>
                          <a:ea typeface="Arial"/>
                          <a:cs typeface="Arial"/>
                        </a:rPr>
                        <a:t>Initial Khatian Registration </a:t>
                      </a:r>
                      <a:endParaRPr sz="1400" b="0" i="0" u="none">
                        <a:solidFill>
                          <a:srgbClr val="000000"/>
                        </a:solidFill>
                        <a:latin typeface="Arial"/>
                        <a:cs typeface="Arial"/>
                      </a:endParaRPr>
                    </a:p>
                    <a:p>
                      <a:pPr marL="217793" indent="-217793">
                        <a:buFont typeface="Arial"/>
                        <a:buChar char="•"/>
                        <a:defRPr/>
                      </a:pPr>
                      <a:r>
                        <a:rPr sz="1400" b="0" i="0" u="none">
                          <a:solidFill>
                            <a:srgbClr val="000000"/>
                          </a:solidFill>
                          <a:latin typeface="Arial"/>
                          <a:ea typeface="Arial"/>
                          <a:cs typeface="Arial"/>
                        </a:rPr>
                        <a:t>Khatian Mutation Transfer </a:t>
                      </a:r>
                      <a:endParaRPr sz="1400" b="0" i="0" u="none">
                        <a:solidFill>
                          <a:srgbClr val="000000"/>
                        </a:solidFill>
                        <a:latin typeface="Arial"/>
                        <a:cs typeface="Arial"/>
                      </a:endParaRPr>
                    </a:p>
                    <a:p>
                      <a:pPr marL="217793" indent="-217793">
                        <a:buFont typeface="Arial"/>
                        <a:buChar char="•"/>
                        <a:defRPr/>
                      </a:pPr>
                      <a:r>
                        <a:rPr sz="1400" b="0" i="0" u="none">
                          <a:solidFill>
                            <a:srgbClr val="000000"/>
                          </a:solidFill>
                          <a:latin typeface="Arial"/>
                          <a:ea typeface="Arial"/>
                          <a:cs typeface="Arial"/>
                        </a:rPr>
                        <a:t>User Identity Registration</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bl>
          </a:graphicData>
        </a:graphic>
      </p:graphicFrame>
      <p:sp>
        <p:nvSpPr>
          <p:cNvPr id="4060897" name="Google Shape;487;p43"/>
          <p:cNvSpPr txBox="1"/>
          <p:nvPr/>
        </p:nvSpPr>
        <p:spPr bwMode="auto">
          <a:xfrm>
            <a:off x="1047744" y="1253891"/>
            <a:ext cx="10145395" cy="457513"/>
          </a:xfrm>
          <a:prstGeom prst="rect">
            <a:avLst/>
          </a:prstGeom>
          <a:noFill/>
          <a:ln>
            <a:noFill/>
          </a:ln>
        </p:spPr>
        <p:txBody>
          <a:bodyPr spcFirstLastPara="1" wrap="square" lIns="91422" tIns="45697" rIns="91422" bIns="45697" anchor="t" anchorCtr="0">
            <a:spAutoFit/>
          </a:bodyPr>
          <a:lstStyle/>
          <a:p>
            <a:pPr>
              <a:defRPr/>
            </a:pPr>
            <a:r>
              <a:rPr lang="en-US" sz="2200" b="0" i="0" u="sng" strike="noStrike" cap="none" spc="0">
                <a:solidFill>
                  <a:srgbClr val="000000"/>
                </a:solidFill>
                <a:latin typeface="Arial"/>
                <a:ea typeface="Arial"/>
                <a:cs typeface="Arial"/>
              </a:rPr>
              <a:t>Gas Consumption and Cost Data Collection Method</a:t>
            </a:r>
            <a:r>
              <a:rPr sz="2400" u="sng">
                <a:latin typeface="Arial"/>
                <a:cs typeface="Arial"/>
              </a:rPr>
              <a:t>.</a:t>
            </a:r>
            <a:endParaRPr/>
          </a:p>
        </p:txBody>
      </p:sp>
      <p:sp>
        <p:nvSpPr>
          <p:cNvPr id="996842471" name="Google Shape;191;p20"/>
          <p:cNvSpPr txBox="1"/>
          <p:nvPr/>
        </p:nvSpPr>
        <p:spPr bwMode="auto">
          <a:xfrm>
            <a:off x="2030982" y="2024061"/>
            <a:ext cx="8895935" cy="305118"/>
          </a:xfrm>
          <a:prstGeom prst="rect">
            <a:avLst/>
          </a:prstGeom>
          <a:noFill/>
          <a:ln>
            <a:noFill/>
          </a:ln>
        </p:spPr>
        <p:txBody>
          <a:bodyPr spcFirstLastPara="1" wrap="square" lIns="91422" tIns="45698" rIns="91422" bIns="45698" anchor="t" anchorCtr="0">
            <a:spAutoFit/>
          </a:bodyPr>
          <a:lstStyle/>
          <a:p>
            <a:pPr>
              <a:defRPr/>
            </a:pPr>
            <a:r>
              <a:rPr lang="en-US" sz="1400" b="1" i="1" u="none" strike="noStrike" cap="none">
                <a:solidFill>
                  <a:srgbClr val="000000"/>
                </a:solidFill>
                <a:latin typeface="Arial"/>
                <a:ea typeface="Arial"/>
                <a:cs typeface="Arial"/>
              </a:rPr>
              <a:t>Table 3.0 : </a:t>
            </a:r>
            <a:r>
              <a:rPr lang="en-US" sz="1400" b="0" i="0" u="none" strike="noStrike" cap="none" spc="0">
                <a:solidFill>
                  <a:srgbClr val="000000"/>
                </a:solidFill>
                <a:latin typeface="Arial"/>
                <a:ea typeface="Arial"/>
                <a:cs typeface="Arial"/>
              </a:rPr>
              <a:t>Gas Consumption and Cost Data Collection Method..</a:t>
            </a:r>
            <a:endParaRPr sz="140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15487773" name="Google Shape;444;p40"/>
          <p:cNvSpPr txBox="1">
            <a:spLocks noGrp="1"/>
          </p:cNvSpPr>
          <p:nvPr>
            <p:ph type="title"/>
          </p:nvPr>
        </p:nvSpPr>
        <p:spPr bwMode="auto">
          <a:xfrm>
            <a:off x="1891999" y="252149"/>
            <a:ext cx="8026914" cy="808499"/>
          </a:xfrm>
          <a:prstGeom prst="rect">
            <a:avLst/>
          </a:prstGeom>
          <a:noFill/>
          <a:ln>
            <a:noFill/>
          </a:ln>
        </p:spPr>
        <p:txBody>
          <a:bodyPr spcFirstLastPara="1" wrap="square" lIns="91423" tIns="45699" rIns="91423" bIns="45699"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Data Analysis Methods (1/2)</a:t>
            </a:r>
            <a:endParaRPr>
              <a:solidFill>
                <a:srgbClr val="002060"/>
              </a:solidFill>
            </a:endParaRPr>
          </a:p>
        </p:txBody>
      </p:sp>
      <p:sp>
        <p:nvSpPr>
          <p:cNvPr id="204183760" name="Google Shape;445;p40"/>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sz="2800"/>
              <a:t>25</a:t>
            </a:r>
            <a:endParaRPr/>
          </a:p>
        </p:txBody>
      </p:sp>
      <p:pic>
        <p:nvPicPr>
          <p:cNvPr id="409373836" name="Google Shape;446;p40"/>
          <p:cNvPicPr/>
          <p:nvPr/>
        </p:nvPicPr>
        <p:blipFill rotWithShape="1">
          <a:blip r:embed="rId3">
            <a:alphaModFix/>
          </a:blip>
          <a:stretch/>
        </p:blipFill>
        <p:spPr bwMode="auto">
          <a:xfrm>
            <a:off x="362464" y="374895"/>
            <a:ext cx="685280" cy="685280"/>
          </a:xfrm>
          <a:prstGeom prst="rect">
            <a:avLst/>
          </a:prstGeom>
          <a:noFill/>
          <a:ln>
            <a:noFill/>
          </a:ln>
        </p:spPr>
      </p:pic>
      <p:pic>
        <p:nvPicPr>
          <p:cNvPr id="577930231" name="Google Shape;447;p40"/>
          <p:cNvPicPr/>
          <p:nvPr/>
        </p:nvPicPr>
        <p:blipFill rotWithShape="1">
          <a:blip r:embed="rId4">
            <a:alphaModFix/>
          </a:blip>
          <a:stretch/>
        </p:blipFill>
        <p:spPr bwMode="auto">
          <a:xfrm>
            <a:off x="9918915" y="251521"/>
            <a:ext cx="1943781" cy="808653"/>
          </a:xfrm>
          <a:prstGeom prst="rect">
            <a:avLst/>
          </a:prstGeom>
          <a:noFill/>
          <a:ln>
            <a:noFill/>
          </a:ln>
        </p:spPr>
      </p:pic>
      <p:sp>
        <p:nvSpPr>
          <p:cNvPr id="1819212482"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117694673"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1786164519" name="Google Shape;487;p43"/>
          <p:cNvSpPr txBox="1"/>
          <p:nvPr/>
        </p:nvSpPr>
        <p:spPr bwMode="auto">
          <a:xfrm>
            <a:off x="1047744" y="1253891"/>
            <a:ext cx="10156554" cy="731831"/>
          </a:xfrm>
          <a:prstGeom prst="rect">
            <a:avLst/>
          </a:prstGeom>
          <a:noFill/>
          <a:ln>
            <a:noFill/>
          </a:ln>
        </p:spPr>
        <p:txBody>
          <a:bodyPr spcFirstLastPara="1" wrap="square" lIns="91422" tIns="45696" rIns="91422" bIns="45696" anchor="t" anchorCtr="0">
            <a:spAutoFit/>
          </a:bodyPr>
          <a:lstStyle/>
          <a:p>
            <a:pPr>
              <a:defRPr/>
            </a:pPr>
            <a:r>
              <a:rPr lang="en-US" sz="2000" b="0" i="0" u="sng" strike="noStrike" cap="none" spc="0">
                <a:solidFill>
                  <a:srgbClr val="000000"/>
                </a:solidFill>
                <a:latin typeface="Arial"/>
                <a:ea typeface="Arial"/>
                <a:cs typeface="Arial"/>
              </a:rPr>
              <a:t>Territorial Message Exchange Reduction &amp;  Transaction Processing Time Data Anaysis Method</a:t>
            </a:r>
            <a:r>
              <a:rPr sz="2200" u="sng">
                <a:latin typeface="Arial"/>
                <a:cs typeface="Arial"/>
              </a:rPr>
              <a:t>.</a:t>
            </a:r>
            <a:endParaRPr/>
          </a:p>
        </p:txBody>
      </p:sp>
      <p:graphicFrame>
        <p:nvGraphicFramePr>
          <p:cNvPr id="957563157" name="Table 1105377364"/>
          <p:cNvGraphicFramePr>
            <a:graphicFrameLocks xmlns:a="http://schemas.openxmlformats.org/drawingml/2006/main"/>
          </p:cNvGraphicFramePr>
          <p:nvPr/>
        </p:nvGraphicFramePr>
        <p:xfrm rot="0">
          <a:off x="1790915" y="2457450"/>
          <a:ext cx="8688534" cy="2679699"/>
        </p:xfrm>
        <a:graphic>
          <a:graphicData uri="http://schemas.openxmlformats.org/drawingml/2006/table">
            <a:tbl>
              <a:tblPr firstRow="1" firstCol="0" lastRow="0" lastCol="0" bandRow="1" bandCol="0">
                <a:tableStyleId>{F4BB1927-D6A4-4A37-81FD-519F14F51C1C}</a:tableStyleId>
              </a:tblPr>
              <a:tblGrid>
                <a:gridCol w="2497718"/>
                <a:gridCol w="6178115"/>
              </a:tblGrid>
              <a:tr h="375518">
                <a:tc>
                  <a:txBody>
                    <a:bodyPr/>
                    <a:p>
                      <a:pPr algn="ctr">
                        <a:defRPr/>
                      </a:pPr>
                      <a:r>
                        <a:rPr sz="1600" b="1" i="0" u="none">
                          <a:solidFill>
                            <a:srgbClr val="000000"/>
                          </a:solidFill>
                          <a:latin typeface="Arial"/>
                          <a:ea typeface="Arial"/>
                          <a:cs typeface="Arial"/>
                        </a:rPr>
                        <a:t>Aspect</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lgn="ctr">
                        <a:defRPr/>
                      </a:pPr>
                      <a:r>
                        <a:rPr sz="1600" b="1" i="0" u="none">
                          <a:solidFill>
                            <a:srgbClr val="000000"/>
                          </a:solidFill>
                          <a:latin typeface="Arial"/>
                          <a:ea typeface="Arial"/>
                          <a:cs typeface="Arial"/>
                        </a:rPr>
                        <a:t>Description</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38654">
                <a:tc>
                  <a:txBody>
                    <a:bodyPr/>
                    <a:p>
                      <a:pPr>
                        <a:defRPr/>
                      </a:pPr>
                      <a:r>
                        <a:rPr sz="1600" b="0" i="0" u="none">
                          <a:solidFill>
                            <a:srgbClr val="000000"/>
                          </a:solidFill>
                          <a:latin typeface="Arial"/>
                          <a:ea typeface="Arial"/>
                          <a:cs typeface="Arial"/>
                        </a:rPr>
                        <a:t>Techniques</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Statistical and model-based analysis comparing TPACP with PoW and other consensus protocols.</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38654">
                <a:tc>
                  <a:txBody>
                    <a:bodyPr/>
                    <a:p>
                      <a:pPr>
                        <a:defRPr/>
                      </a:pPr>
                      <a:r>
                        <a:rPr sz="1600" b="0" i="0" u="none">
                          <a:solidFill>
                            <a:srgbClr val="000000"/>
                          </a:solidFill>
                          <a:latin typeface="Arial"/>
                          <a:ea typeface="Arial"/>
                          <a:cs typeface="Arial"/>
                        </a:rPr>
                        <a:t>Processing</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Event logs are aggregated per transaction and network size to compute message exchange and processing time metrics.</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375518">
                <a:tc>
                  <a:txBody>
                    <a:bodyPr/>
                    <a:p>
                      <a:pPr>
                        <a:defRPr/>
                      </a:pPr>
                      <a:r>
                        <a:rPr sz="1600" b="0" i="0" u="none">
                          <a:solidFill>
                            <a:srgbClr val="000000"/>
                          </a:solidFill>
                          <a:latin typeface="Arial"/>
                          <a:ea typeface="Arial"/>
                          <a:cs typeface="Arial"/>
                        </a:rPr>
                        <a:t>Software</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Python (Google Colab) using Pandas, NumPy, and Matplotlib.</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38654">
                <a:tc>
                  <a:txBody>
                    <a:bodyPr/>
                    <a:p>
                      <a:pPr>
                        <a:defRPr/>
                      </a:pPr>
                      <a:r>
                        <a:rPr sz="1600" b="0" i="0" u="none">
                          <a:solidFill>
                            <a:srgbClr val="000000"/>
                          </a:solidFill>
                          <a:latin typeface="Arial"/>
                          <a:ea typeface="Arial"/>
                          <a:cs typeface="Arial"/>
                        </a:rPr>
                        <a:t>Research Alignment</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Arial"/>
                          <a:ea typeface="Arial"/>
                          <a:cs typeface="Arial"/>
                        </a:rPr>
                        <a:t>Analysis evaluates scalability (message reduction), efficiency (processing time), and integrity (verification outcomes).</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bl>
          </a:graphicData>
        </a:graphic>
      </p:graphicFrame>
      <p:sp>
        <p:nvSpPr>
          <p:cNvPr id="1118667656" name="Google Shape;191;p20"/>
          <p:cNvSpPr txBox="1"/>
          <p:nvPr/>
        </p:nvSpPr>
        <p:spPr bwMode="auto">
          <a:xfrm>
            <a:off x="1832544" y="2123279"/>
            <a:ext cx="8898454" cy="305118"/>
          </a:xfrm>
          <a:prstGeom prst="rect">
            <a:avLst/>
          </a:prstGeom>
          <a:noFill/>
          <a:ln>
            <a:noFill/>
          </a:ln>
        </p:spPr>
        <p:txBody>
          <a:bodyPr spcFirstLastPara="1" wrap="square" lIns="91422" tIns="45698" rIns="91422" bIns="45698" anchor="t" anchorCtr="0">
            <a:spAutoFit/>
          </a:bodyPr>
          <a:lstStyle/>
          <a:p>
            <a:pPr>
              <a:defRPr/>
            </a:pPr>
            <a:r>
              <a:rPr lang="en-US" sz="1400" b="1" i="1" u="none" strike="noStrike" cap="none">
                <a:solidFill>
                  <a:srgbClr val="000000"/>
                </a:solidFill>
                <a:latin typeface="Arial"/>
                <a:ea typeface="Arial"/>
                <a:cs typeface="Arial"/>
              </a:rPr>
              <a:t>Table 4.0 : </a:t>
            </a:r>
            <a:r>
              <a:rPr lang="en-US" sz="1400" b="0" i="0" u="none" strike="noStrike" cap="none" spc="0">
                <a:solidFill>
                  <a:srgbClr val="000000"/>
                </a:solidFill>
                <a:latin typeface="Arial"/>
                <a:ea typeface="Arial"/>
                <a:cs typeface="Arial"/>
              </a:rPr>
              <a:t>Territorial Message Exchange Reduction &amp;  Transaction Processing Time Data Anaysis Method...</a:t>
            </a:r>
            <a:endParaRPr sz="140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88803225" name="Google Shape;444;p40"/>
          <p:cNvSpPr txBox="1">
            <a:spLocks noGrp="1"/>
          </p:cNvSpPr>
          <p:nvPr>
            <p:ph type="title"/>
          </p:nvPr>
        </p:nvSpPr>
        <p:spPr bwMode="auto">
          <a:xfrm>
            <a:off x="1891999" y="252149"/>
            <a:ext cx="8026914" cy="808499"/>
          </a:xfrm>
          <a:prstGeom prst="rect">
            <a:avLst/>
          </a:prstGeom>
          <a:noFill/>
          <a:ln>
            <a:noFill/>
          </a:ln>
        </p:spPr>
        <p:txBody>
          <a:bodyPr spcFirstLastPara="1" vertOverflow="overflow" horzOverflow="overflow" vert="horz" wrap="square" lIns="91423" tIns="45698" rIns="91423" bIns="45698" numCol="1" spcCol="0" rtlCol="0" fromWordArt="0" anchor="ctr" anchorCtr="0" forceAA="0" compatLnSpc="0">
            <a:normAutofit/>
          </a:bodyPr>
          <a:lstStyle/>
          <a:p>
            <a:pPr marL="0" lvl="0" indent="0" algn="ctr" rtl="0">
              <a:lnSpc>
                <a:spcPct val="90000"/>
              </a:lnSpc>
              <a:spcBef>
                <a:spcPts val="0"/>
              </a:spcBef>
              <a:spcAft>
                <a:spcPts val="0"/>
              </a:spcAft>
              <a:buClr>
                <a:srgbClr val="002060"/>
              </a:buClr>
              <a:buSzPts val="4000"/>
              <a:buNone/>
              <a:defRPr/>
            </a:pPr>
            <a:r>
              <a:rPr lang="en-US" sz="4000" b="1" i="0" u="none" strike="noStrike" cap="none" spc="0">
                <a:solidFill>
                  <a:srgbClr val="002060"/>
                </a:solidFill>
                <a:latin typeface="Arial"/>
                <a:ea typeface="Arial"/>
                <a:cs typeface="Arial"/>
              </a:rPr>
              <a:t>Data Analysis Methods (2/2)</a:t>
            </a:r>
            <a:endParaRPr sz="4000">
              <a:solidFill>
                <a:srgbClr val="002060"/>
              </a:solidFill>
            </a:endParaRPr>
          </a:p>
        </p:txBody>
      </p:sp>
      <p:pic>
        <p:nvPicPr>
          <p:cNvPr id="596391347" name="Google Shape;446;p40"/>
          <p:cNvPicPr/>
          <p:nvPr/>
        </p:nvPicPr>
        <p:blipFill rotWithShape="1">
          <a:blip r:embed="rId3">
            <a:alphaModFix/>
          </a:blip>
          <a:stretch/>
        </p:blipFill>
        <p:spPr bwMode="auto">
          <a:xfrm>
            <a:off x="362464" y="374895"/>
            <a:ext cx="685280" cy="685280"/>
          </a:xfrm>
          <a:prstGeom prst="rect">
            <a:avLst/>
          </a:prstGeom>
          <a:noFill/>
          <a:ln>
            <a:noFill/>
          </a:ln>
        </p:spPr>
      </p:pic>
      <p:pic>
        <p:nvPicPr>
          <p:cNvPr id="541237880" name="Google Shape;447;p40"/>
          <p:cNvPicPr/>
          <p:nvPr/>
        </p:nvPicPr>
        <p:blipFill rotWithShape="1">
          <a:blip r:embed="rId4">
            <a:alphaModFix/>
          </a:blip>
          <a:stretch/>
        </p:blipFill>
        <p:spPr bwMode="auto">
          <a:xfrm>
            <a:off x="9918915" y="251521"/>
            <a:ext cx="1943781" cy="808653"/>
          </a:xfrm>
          <a:prstGeom prst="rect">
            <a:avLst/>
          </a:prstGeom>
          <a:noFill/>
          <a:ln>
            <a:noFill/>
          </a:ln>
        </p:spPr>
      </p:pic>
      <p:sp>
        <p:nvSpPr>
          <p:cNvPr id="1409758018"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488766686"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graphicFrame>
        <p:nvGraphicFramePr>
          <p:cNvPr id="1371651774" name="Table 1306643608"/>
          <p:cNvGraphicFramePr>
            <a:graphicFrameLocks xmlns:a="http://schemas.openxmlformats.org/drawingml/2006/main"/>
          </p:cNvGraphicFramePr>
          <p:nvPr/>
        </p:nvGraphicFramePr>
        <p:xfrm rot="0">
          <a:off x="1590921" y="2146298"/>
          <a:ext cx="9146577" cy="3926537"/>
        </p:xfrm>
        <a:graphic>
          <a:graphicData uri="http://schemas.openxmlformats.org/drawingml/2006/table">
            <a:tbl>
              <a:tblPr firstRow="1" firstCol="0" lastRow="0" lastCol="0" bandRow="1" bandCol="0">
                <a:tableStyleId>{F4BB1927-D6A4-4A37-81FD-519F14F51C1C}</a:tableStyleId>
              </a:tblPr>
              <a:tblGrid>
                <a:gridCol w="2104607"/>
                <a:gridCol w="7029270"/>
              </a:tblGrid>
              <a:tr h="390374">
                <a:tc>
                  <a:txBody>
                    <a:bodyPr/>
                    <a:p>
                      <a:pPr algn="ctr">
                        <a:defRPr/>
                      </a:pPr>
                      <a:r>
                        <a:rPr sz="1600" b="1" i="0" u="none">
                          <a:solidFill>
                            <a:srgbClr val="000000"/>
                          </a:solidFill>
                          <a:latin typeface="Times New Roman"/>
                          <a:ea typeface="Times New Roman"/>
                          <a:cs typeface="Times New Roman"/>
                        </a:rPr>
                        <a:t>Rubric Item</a:t>
                      </a:r>
                      <a:endParaRPr sz="1600"/>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lgn="ctr">
                        <a:defRPr/>
                      </a:pPr>
                      <a:r>
                        <a:rPr sz="1600" b="1" i="0" u="none">
                          <a:solidFill>
                            <a:srgbClr val="000000"/>
                          </a:solidFill>
                          <a:latin typeface="Times New Roman"/>
                          <a:ea typeface="Times New Roman"/>
                          <a:cs typeface="Times New Roman"/>
                        </a:rPr>
                        <a:t>Content</a:t>
                      </a:r>
                      <a:endParaRPr sz="1600"/>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923152">
                <a:tc>
                  <a:txBody>
                    <a:bodyPr/>
                    <a:p>
                      <a:pPr algn="ctr">
                        <a:defRPr/>
                      </a:pPr>
                      <a:r>
                        <a:rPr sz="1600" b="0" i="0" u="none">
                          <a:solidFill>
                            <a:srgbClr val="000000"/>
                          </a:solidFill>
                          <a:latin typeface="Times New Roman"/>
                          <a:ea typeface="Times New Roman"/>
                          <a:cs typeface="Times New Roman"/>
                        </a:rPr>
                        <a:t>Techniques Used</a:t>
                      </a:r>
                      <a:endParaRPr sz="1600" b="0"/>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600" b="0" i="0" u="none">
                          <a:solidFill>
                            <a:srgbClr val="000000"/>
                          </a:solidFill>
                          <a:latin typeface="Times New Roman"/>
                          <a:ea typeface="Times New Roman"/>
                          <a:cs typeface="Times New Roman"/>
                        </a:rPr>
                        <a:t>Descriptive analysis of gasUsed per operation (representative/average values) .Cost modelling:</a:t>
                      </a:r>
                      <a:endParaRPr/>
                    </a:p>
                    <a:p>
                      <a:pPr>
                        <a:defRPr/>
                      </a:pPr>
                      <a:r>
                        <a:rPr sz="1600" b="0" i="0" u="none">
                          <a:solidFill>
                            <a:srgbClr val="000000"/>
                          </a:solidFill>
                          <a:latin typeface="Times New Roman"/>
                          <a:ea typeface="Times New Roman"/>
                          <a:cs typeface="Times New Roman"/>
                        </a:rPr>
                        <a:t> Gas Cost = gasUsed × gasPrice</a:t>
                      </a:r>
                      <a:endParaRPr sz="1600" b="0"/>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815166">
                <a:tc>
                  <a:txBody>
                    <a:bodyPr/>
                    <a:p>
                      <a:pPr algn="ctr">
                        <a:defRPr/>
                      </a:pPr>
                      <a:r>
                        <a:rPr sz="1600" b="0" i="0" u="none">
                          <a:solidFill>
                            <a:srgbClr val="000000"/>
                          </a:solidFill>
                          <a:latin typeface="Times New Roman"/>
                          <a:ea typeface="Times New Roman"/>
                          <a:cs typeface="Times New Roman"/>
                        </a:rPr>
                        <a:t>How Data Were Processed</a:t>
                      </a:r>
                      <a:endParaRPr sz="1600" b="0"/>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marL="217793" indent="-217793">
                        <a:buFont typeface="Arial"/>
                        <a:buChar char="•"/>
                        <a:defRPr/>
                      </a:pPr>
                      <a:r>
                        <a:rPr sz="1600" b="0" i="0" u="none">
                          <a:solidFill>
                            <a:srgbClr val="000000"/>
                          </a:solidFill>
                          <a:latin typeface="Times New Roman"/>
                          <a:ea typeface="Times New Roman"/>
                          <a:cs typeface="Times New Roman"/>
                        </a:rPr>
                        <a:t>Execute each function in Remix </a:t>
                      </a:r>
                      <a:endParaRPr/>
                    </a:p>
                    <a:p>
                      <a:pPr marL="217793" indent="-217793">
                        <a:buFont typeface="Arial"/>
                        <a:buChar char="•"/>
                        <a:defRPr/>
                      </a:pPr>
                      <a:r>
                        <a:rPr sz="1600" b="0" i="0" u="none">
                          <a:solidFill>
                            <a:srgbClr val="000000"/>
                          </a:solidFill>
                          <a:latin typeface="Times New Roman"/>
                          <a:ea typeface="Times New Roman"/>
                          <a:cs typeface="Times New Roman"/>
                        </a:rPr>
                        <a:t>Extract receipt data (gasUsed, status, txHash) from Web3/Ganache/Remix</a:t>
                      </a:r>
                      <a:endParaRPr/>
                    </a:p>
                    <a:p>
                      <a:pPr marL="217793" indent="-217793">
                        <a:buFont typeface="Arial"/>
                        <a:buChar char="•"/>
                        <a:defRPr/>
                      </a:pPr>
                      <a:r>
                        <a:rPr sz="1600" b="0" i="0" u="none">
                          <a:solidFill>
                            <a:srgbClr val="000000"/>
                          </a:solidFill>
                          <a:latin typeface="Times New Roman"/>
                          <a:ea typeface="Times New Roman"/>
                          <a:cs typeface="Times New Roman"/>
                        </a:rPr>
                        <a:t>Compute cost using benchmark 20 Gwei</a:t>
                      </a:r>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854199">
                <a:tc>
                  <a:txBody>
                    <a:bodyPr/>
                    <a:p>
                      <a:pPr algn="ctr">
                        <a:defRPr/>
                      </a:pPr>
                      <a:r>
                        <a:rPr sz="1600" b="0" i="0" u="none">
                          <a:solidFill>
                            <a:srgbClr val="000000"/>
                          </a:solidFill>
                          <a:latin typeface="Times New Roman"/>
                          <a:ea typeface="Times New Roman"/>
                          <a:cs typeface="Times New Roman"/>
                        </a:rPr>
                        <a:t>Software / Platform</a:t>
                      </a:r>
                      <a:endParaRPr sz="1600" b="0"/>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marL="217793" indent="-217793">
                        <a:buFont typeface="Arial"/>
                        <a:buChar char="•"/>
                        <a:defRPr/>
                      </a:pPr>
                      <a:r>
                        <a:rPr sz="1600" b="0" i="0" u="none">
                          <a:solidFill>
                            <a:srgbClr val="000000"/>
                          </a:solidFill>
                          <a:latin typeface="Times New Roman"/>
                          <a:ea typeface="Times New Roman"/>
                          <a:cs typeface="Times New Roman"/>
                        </a:rPr>
                        <a:t>Remix + Solidity </a:t>
                      </a:r>
                      <a:endParaRPr/>
                    </a:p>
                    <a:p>
                      <a:pPr marL="217793" indent="-217793">
                        <a:buFont typeface="Arial"/>
                        <a:buChar char="•"/>
                        <a:defRPr/>
                      </a:pPr>
                      <a:r>
                        <a:rPr sz="1600" b="0" i="0" u="none">
                          <a:solidFill>
                            <a:srgbClr val="000000"/>
                          </a:solidFill>
                          <a:latin typeface="Times New Roman"/>
                          <a:ea typeface="Times New Roman"/>
                          <a:cs typeface="Times New Roman"/>
                        </a:rPr>
                        <a:t>MetaMask + Ganache </a:t>
                      </a:r>
                      <a:endParaRPr/>
                    </a:p>
                    <a:p>
                      <a:pPr marL="217793" indent="-217793">
                        <a:buFont typeface="Arial"/>
                        <a:buChar char="•"/>
                        <a:defRPr/>
                      </a:pPr>
                      <a:r>
                        <a:rPr sz="1600" b="0" i="0" u="none">
                          <a:solidFill>
                            <a:srgbClr val="000000"/>
                          </a:solidFill>
                          <a:latin typeface="Times New Roman"/>
                          <a:ea typeface="Times New Roman"/>
                          <a:cs typeface="Times New Roman"/>
                        </a:rPr>
                        <a:t>Web3 interface </a:t>
                      </a:r>
                      <a:endParaRPr sz="1600" b="0"/>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923152">
                <a:tc>
                  <a:txBody>
                    <a:bodyPr/>
                    <a:p>
                      <a:pPr algn="ctr">
                        <a:defRPr/>
                      </a:pPr>
                      <a:r>
                        <a:rPr sz="1600" b="0" i="0" u="none">
                          <a:solidFill>
                            <a:srgbClr val="000000"/>
                          </a:solidFill>
                          <a:latin typeface="Times New Roman"/>
                          <a:ea typeface="Times New Roman"/>
                          <a:cs typeface="Times New Roman"/>
                        </a:rPr>
                        <a:t>Aligned with Research Questions</a:t>
                      </a:r>
                      <a:endParaRPr sz="1600" b="0"/>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marL="217793" indent="-217793">
                        <a:buFont typeface="Arial"/>
                        <a:buChar char="•"/>
                        <a:defRPr/>
                      </a:pPr>
                      <a:r>
                        <a:rPr sz="1600" b="0" i="0" u="none">
                          <a:solidFill>
                            <a:srgbClr val="000000"/>
                          </a:solidFill>
                          <a:latin typeface="Times New Roman"/>
                          <a:ea typeface="Times New Roman"/>
                          <a:cs typeface="Times New Roman"/>
                        </a:rPr>
                        <a:t>Evaluates economic feasibility (transaction cost) </a:t>
                      </a:r>
                      <a:endParaRPr/>
                    </a:p>
                    <a:p>
                      <a:pPr marL="217793" indent="-217793">
                        <a:buFont typeface="Arial"/>
                        <a:buChar char="•"/>
                        <a:defRPr/>
                      </a:pPr>
                      <a:r>
                        <a:rPr sz="1600" b="0" i="0" u="none">
                          <a:solidFill>
                            <a:srgbClr val="000000"/>
                          </a:solidFill>
                          <a:latin typeface="Times New Roman"/>
                          <a:ea typeface="Times New Roman"/>
                          <a:cs typeface="Times New Roman"/>
                        </a:rPr>
                        <a:t>Evaluates operational efficiency (gas consumption) for core land registry operations</a:t>
                      </a:r>
                      <a:endParaRPr sz="1600" b="0"/>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bl>
          </a:graphicData>
        </a:graphic>
      </p:graphicFrame>
      <p:sp>
        <p:nvSpPr>
          <p:cNvPr id="1102465598" name="Google Shape;487;p43"/>
          <p:cNvSpPr txBox="1"/>
          <p:nvPr/>
        </p:nvSpPr>
        <p:spPr bwMode="auto">
          <a:xfrm>
            <a:off x="1047744" y="1253891"/>
            <a:ext cx="10151514" cy="427033"/>
          </a:xfrm>
          <a:prstGeom prst="rect">
            <a:avLst/>
          </a:prstGeom>
          <a:noFill/>
          <a:ln>
            <a:noFill/>
          </a:ln>
        </p:spPr>
        <p:txBody>
          <a:bodyPr spcFirstLastPara="1" wrap="square" lIns="91422" tIns="45697" rIns="91422" bIns="45697" anchor="t" anchorCtr="0">
            <a:spAutoFit/>
          </a:bodyPr>
          <a:lstStyle/>
          <a:p>
            <a:pPr>
              <a:defRPr/>
            </a:pPr>
            <a:r>
              <a:rPr lang="en-US" sz="2200" b="0" i="0" u="sng" strike="noStrike" cap="none" spc="0">
                <a:solidFill>
                  <a:srgbClr val="000000"/>
                </a:solidFill>
                <a:latin typeface="Arial"/>
                <a:ea typeface="Arial"/>
                <a:cs typeface="Arial"/>
              </a:rPr>
              <a:t>Gas Consumption and Cost Data Analysis Method</a:t>
            </a:r>
            <a:r>
              <a:rPr sz="2400" u="sng">
                <a:latin typeface="Arial"/>
                <a:cs typeface="Arial"/>
              </a:rPr>
              <a:t> </a:t>
            </a:r>
            <a:endParaRPr/>
          </a:p>
        </p:txBody>
      </p:sp>
      <p:sp>
        <p:nvSpPr>
          <p:cNvPr id="1336248844" name="Google Shape;445;p40"/>
          <p:cNvSpPr txBox="1">
            <a:spLocks noGrp="1"/>
          </p:cNvSpPr>
          <p:nvPr>
            <p:ph type="sldNum" idx="12"/>
          </p:nvPr>
        </p:nvSpPr>
        <p:spPr bwMode="auto">
          <a:xfrm>
            <a:off x="11272837" y="6122191"/>
            <a:ext cx="683416" cy="498182"/>
          </a:xfrm>
          <a:prstGeom prst="rect">
            <a:avLst/>
          </a:prstGeom>
          <a:noFill/>
          <a:ln>
            <a:noFill/>
          </a:ln>
        </p:spPr>
        <p:txBody>
          <a:bodyPr spcFirstLastPara="1" wrap="square" lIns="91422" tIns="45698" rIns="91422" bIns="45698" anchor="ctr" anchorCtr="0">
            <a:noAutofit/>
          </a:bodyPr>
          <a:lstStyle/>
          <a:p>
            <a:pPr marL="0" lvl="0" indent="0" algn="r" rtl="0">
              <a:lnSpc>
                <a:spcPct val="100000"/>
              </a:lnSpc>
              <a:spcBef>
                <a:spcPts val="0"/>
              </a:spcBef>
              <a:spcAft>
                <a:spcPts val="0"/>
              </a:spcAft>
              <a:buSzPts val="3600"/>
              <a:buNone/>
              <a:defRPr/>
            </a:pPr>
            <a:r>
              <a:rPr sz="2800"/>
              <a:t>26</a:t>
            </a:r>
            <a:endParaRPr/>
          </a:p>
        </p:txBody>
      </p:sp>
      <p:sp>
        <p:nvSpPr>
          <p:cNvPr id="1644421957" name="Google Shape;191;p20"/>
          <p:cNvSpPr txBox="1"/>
          <p:nvPr/>
        </p:nvSpPr>
        <p:spPr bwMode="auto">
          <a:xfrm>
            <a:off x="1534887" y="1825622"/>
            <a:ext cx="8901333" cy="305118"/>
          </a:xfrm>
          <a:prstGeom prst="rect">
            <a:avLst/>
          </a:prstGeom>
          <a:noFill/>
          <a:ln>
            <a:noFill/>
          </a:ln>
        </p:spPr>
        <p:txBody>
          <a:bodyPr spcFirstLastPara="1" wrap="square" lIns="91422" tIns="45698" rIns="91422" bIns="45698" anchor="t" anchorCtr="0">
            <a:spAutoFit/>
          </a:bodyPr>
          <a:lstStyle/>
          <a:p>
            <a:pPr>
              <a:defRPr/>
            </a:pPr>
            <a:r>
              <a:rPr lang="en-US" sz="1400" b="1" i="1" u="none" strike="noStrike" cap="none">
                <a:solidFill>
                  <a:srgbClr val="000000"/>
                </a:solidFill>
                <a:latin typeface="Arial"/>
                <a:ea typeface="Arial"/>
                <a:cs typeface="Arial"/>
              </a:rPr>
              <a:t>Table 5.0 : </a:t>
            </a:r>
            <a:r>
              <a:rPr lang="en-US" sz="1400" b="0" i="0" u="none" strike="noStrike" cap="none" spc="0">
                <a:solidFill>
                  <a:srgbClr val="000000"/>
                </a:solidFill>
                <a:latin typeface="Arial"/>
                <a:ea typeface="Arial"/>
                <a:cs typeface="Arial"/>
              </a:rPr>
              <a:t>Gas Consumption and Cost Data Analysis Method </a:t>
            </a:r>
            <a:endParaRPr sz="140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63591095" name="Google Shape;467;p42"/>
          <p:cNvPicPr/>
          <p:nvPr/>
        </p:nvPicPr>
        <p:blipFill rotWithShape="1">
          <a:blip r:embed="rId3">
            <a:alphaModFix/>
          </a:blip>
          <a:stretch/>
        </p:blipFill>
        <p:spPr bwMode="auto">
          <a:xfrm>
            <a:off x="362465" y="374895"/>
            <a:ext cx="685281" cy="685281"/>
          </a:xfrm>
          <a:prstGeom prst="rect">
            <a:avLst/>
          </a:prstGeom>
          <a:noFill/>
          <a:ln>
            <a:noFill/>
          </a:ln>
        </p:spPr>
      </p:pic>
      <p:pic>
        <p:nvPicPr>
          <p:cNvPr id="785066801" name="Google Shape;468;p42"/>
          <p:cNvPicPr/>
          <p:nvPr/>
        </p:nvPicPr>
        <p:blipFill rotWithShape="1">
          <a:blip r:embed="rId4">
            <a:alphaModFix/>
          </a:blip>
          <a:stretch/>
        </p:blipFill>
        <p:spPr bwMode="auto">
          <a:xfrm>
            <a:off x="9918915" y="251522"/>
            <a:ext cx="1943782" cy="808654"/>
          </a:xfrm>
          <a:prstGeom prst="rect">
            <a:avLst/>
          </a:prstGeom>
          <a:noFill/>
          <a:ln>
            <a:noFill/>
          </a:ln>
        </p:spPr>
      </p:pic>
      <p:pic>
        <p:nvPicPr>
          <p:cNvPr id="2024370367" name="Google Shape;469;p42"/>
          <p:cNvPicPr/>
          <p:nvPr/>
        </p:nvPicPr>
        <p:blipFill rotWithShape="1">
          <a:blip r:embed="rId5">
            <a:alphaModFix/>
          </a:blip>
          <a:srcRect l="1182" t="2324" r="3423" b="0"/>
          <a:stretch/>
        </p:blipFill>
        <p:spPr bwMode="auto">
          <a:xfrm>
            <a:off x="2210143" y="374895"/>
            <a:ext cx="7565367" cy="5537780"/>
          </a:xfrm>
          <a:prstGeom prst="rect">
            <a:avLst/>
          </a:prstGeom>
          <a:noFill/>
          <a:ln>
            <a:noFill/>
          </a:ln>
        </p:spPr>
      </p:pic>
      <p:sp>
        <p:nvSpPr>
          <p:cNvPr id="953949642" name="Google Shape;470;p42"/>
          <p:cNvSpPr txBox="1">
            <a:spLocks noGrp="1"/>
          </p:cNvSpPr>
          <p:nvPr>
            <p:ph type="title"/>
          </p:nvPr>
        </p:nvSpPr>
        <p:spPr bwMode="auto">
          <a:xfrm>
            <a:off x="3308410" y="4417569"/>
            <a:ext cx="5865900" cy="796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000"/>
              <a:buNone/>
              <a:defRPr/>
            </a:pPr>
            <a:r>
              <a:rPr lang="en-US" sz="4000">
                <a:latin typeface="Arial"/>
                <a:ea typeface="Arial"/>
                <a:cs typeface="Arial"/>
              </a:rPr>
              <a:t>Results and Discussion</a:t>
            </a:r>
            <a:endParaRPr/>
          </a:p>
        </p:txBody>
      </p:sp>
      <p:pic>
        <p:nvPicPr>
          <p:cNvPr id="102533389" name="Google Shape;471;p42"/>
          <p:cNvPicPr/>
          <p:nvPr/>
        </p:nvPicPr>
        <p:blipFill rotWithShape="1">
          <a:blip r:embed="rId6">
            <a:alphaModFix/>
          </a:blip>
          <a:stretch/>
        </p:blipFill>
        <p:spPr bwMode="auto">
          <a:xfrm>
            <a:off x="4782271" y="1829206"/>
            <a:ext cx="2341861" cy="2341861"/>
          </a:xfrm>
          <a:prstGeom prst="rect">
            <a:avLst/>
          </a:prstGeom>
          <a:noFill/>
          <a:ln>
            <a:noFill/>
          </a:ln>
        </p:spPr>
      </p:pic>
      <p:cxnSp>
        <p:nvCxnSpPr>
          <p:cNvPr id="1154116767" name="Google Shape;472;p42"/>
          <p:cNvCxnSpPr/>
          <p:nvPr/>
        </p:nvCxnSpPr>
        <p:spPr bwMode="auto">
          <a:xfrm>
            <a:off x="424707" y="5119185"/>
            <a:ext cx="11342700" cy="0"/>
          </a:xfrm>
          <a:prstGeom prst="straightConnector1">
            <a:avLst/>
          </a:prstGeom>
          <a:noFill/>
          <a:ln w="10000" cap="flat" cmpd="sng">
            <a:solidFill>
              <a:schemeClr val="accent1"/>
            </a:solidFill>
            <a:prstDash val="solid"/>
            <a:round/>
            <a:headEnd type="none" w="sm" len="sm"/>
            <a:tailEnd type="none" w="sm" len="sm"/>
          </a:ln>
        </p:spPr>
      </p:cxnSp>
      <p:sp>
        <p:nvSpPr>
          <p:cNvPr id="128967589" name="Google Shape;475;p42"/>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27</a:t>
            </a:r>
            <a:endParaRPr sz="2800"/>
          </a:p>
        </p:txBody>
      </p:sp>
      <p:sp>
        <p:nvSpPr>
          <p:cNvPr id="310688311" name="Google Shape;118;p15"/>
          <p:cNvSpPr txBox="1">
            <a:spLocks noGrp="1"/>
          </p:cNvSpPr>
          <p:nvPr>
            <p:ph type="dt" idx="10"/>
          </p:nvPr>
        </p:nvSpPr>
        <p:spPr bwMode="auto">
          <a:xfrm>
            <a:off x="463550" y="6396038"/>
            <a:ext cx="1398588"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004605571"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66017730" name="Google Shape;481;p43"/>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Key Finding </a:t>
            </a:r>
            <a:r>
              <a:rPr b="1">
                <a:solidFill>
                  <a:srgbClr val="002060"/>
                </a:solidFill>
                <a:latin typeface="Arial"/>
                <a:ea typeface="Arial"/>
                <a:cs typeface="Arial"/>
              </a:rPr>
              <a:t>(1/5)</a:t>
            </a:r>
            <a:endParaRPr b="1">
              <a:solidFill>
                <a:srgbClr val="002060"/>
              </a:solidFill>
              <a:latin typeface="Arial"/>
              <a:cs typeface="Arial"/>
            </a:endParaRPr>
          </a:p>
        </p:txBody>
      </p:sp>
      <p:sp>
        <p:nvSpPr>
          <p:cNvPr id="1310641567" name="Google Shape;482;p43"/>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28</a:t>
            </a:r>
            <a:endParaRPr sz="2800"/>
          </a:p>
        </p:txBody>
      </p:sp>
      <p:pic>
        <p:nvPicPr>
          <p:cNvPr id="1357222499" name="Google Shape;483;p43"/>
          <p:cNvPicPr/>
          <p:nvPr/>
        </p:nvPicPr>
        <p:blipFill rotWithShape="1">
          <a:blip r:embed="rId3">
            <a:alphaModFix/>
          </a:blip>
          <a:stretch/>
        </p:blipFill>
        <p:spPr bwMode="auto">
          <a:xfrm>
            <a:off x="362465" y="374895"/>
            <a:ext cx="685281" cy="685281"/>
          </a:xfrm>
          <a:prstGeom prst="rect">
            <a:avLst/>
          </a:prstGeom>
          <a:noFill/>
          <a:ln>
            <a:noFill/>
          </a:ln>
        </p:spPr>
      </p:pic>
      <p:pic>
        <p:nvPicPr>
          <p:cNvPr id="1228322712" name="Google Shape;484;p43"/>
          <p:cNvPicPr/>
          <p:nvPr/>
        </p:nvPicPr>
        <p:blipFill rotWithShape="1">
          <a:blip r:embed="rId4">
            <a:alphaModFix/>
          </a:blip>
          <a:stretch/>
        </p:blipFill>
        <p:spPr bwMode="auto">
          <a:xfrm>
            <a:off x="9918915" y="251522"/>
            <a:ext cx="1943782" cy="808654"/>
          </a:xfrm>
          <a:prstGeom prst="rect">
            <a:avLst/>
          </a:prstGeom>
          <a:noFill/>
          <a:ln>
            <a:noFill/>
          </a:ln>
        </p:spPr>
      </p:pic>
      <p:sp>
        <p:nvSpPr>
          <p:cNvPr id="561249197" name="Google Shape;487;p43"/>
          <p:cNvSpPr txBox="1"/>
          <p:nvPr/>
        </p:nvSpPr>
        <p:spPr bwMode="auto">
          <a:xfrm>
            <a:off x="1047744" y="964176"/>
            <a:ext cx="9354199" cy="427039"/>
          </a:xfrm>
          <a:prstGeom prst="rect">
            <a:avLst/>
          </a:prstGeom>
          <a:noFill/>
          <a:ln>
            <a:noFill/>
          </a:ln>
        </p:spPr>
        <p:txBody>
          <a:bodyPr spcFirstLastPara="1" wrap="square" lIns="91425" tIns="45700" rIns="91425" bIns="45700" anchor="t" anchorCtr="0">
            <a:spAutoFit/>
          </a:bodyPr>
          <a:lstStyle/>
          <a:p>
            <a:pPr lvl="0" algn="l" rtl="0">
              <a:lnSpc>
                <a:spcPct val="100000"/>
              </a:lnSpc>
              <a:spcBef>
                <a:spcPts val="0"/>
              </a:spcBef>
              <a:spcAft>
                <a:spcPts val="0"/>
              </a:spcAft>
              <a:defRPr/>
            </a:pPr>
            <a:r>
              <a:rPr lang="en-US" sz="2200" b="0" i="0" u="sng" strike="noStrike" cap="none">
                <a:solidFill>
                  <a:schemeClr val="tx1"/>
                </a:solidFill>
                <a:latin typeface="Arial"/>
                <a:ea typeface="Arial"/>
                <a:cs typeface="Arial"/>
              </a:rPr>
              <a:t>Simulation Environment</a:t>
            </a:r>
            <a:r>
              <a:rPr sz="2200" u="sng">
                <a:solidFill>
                  <a:schemeClr val="tx1"/>
                </a:solidFill>
              </a:rPr>
              <a:t>:</a:t>
            </a:r>
            <a:endParaRPr>
              <a:solidFill>
                <a:schemeClr val="tx1"/>
              </a:solidFill>
            </a:endParaRPr>
          </a:p>
        </p:txBody>
      </p:sp>
      <p:sp>
        <p:nvSpPr>
          <p:cNvPr id="1025491733"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171492835"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graphicFrame>
        <p:nvGraphicFramePr>
          <p:cNvPr id="172215682" name="Table 959772956"/>
          <p:cNvGraphicFramePr>
            <a:graphicFrameLocks xmlns:a="http://schemas.openxmlformats.org/drawingml/2006/main"/>
          </p:cNvGraphicFramePr>
          <p:nvPr/>
        </p:nvGraphicFramePr>
        <p:xfrm rot="0">
          <a:off x="1746248" y="1756568"/>
          <a:ext cx="9135499" cy="4603747"/>
        </p:xfrm>
        <a:graphic>
          <a:graphicData uri="http://schemas.openxmlformats.org/drawingml/2006/table">
            <a:tbl>
              <a:tblPr firstRow="1" firstCol="0" lastRow="0" lastCol="0" bandRow="1" bandCol="0">
                <a:tableStyleId>{F4BB1927-D6A4-4A37-81FD-519F14F51C1C}</a:tableStyleId>
              </a:tblPr>
              <a:tblGrid>
                <a:gridCol w="2520000"/>
                <a:gridCol w="1980000"/>
                <a:gridCol w="4622799"/>
              </a:tblGrid>
              <a:tr h="311682">
                <a:tc>
                  <a:txBody>
                    <a:bodyPr/>
                    <a:p>
                      <a:pPr algn="ctr">
                        <a:defRPr/>
                      </a:pPr>
                      <a:r>
                        <a:rPr sz="1400" b="1" i="0" u="none">
                          <a:solidFill>
                            <a:srgbClr val="000000"/>
                          </a:solidFill>
                          <a:latin typeface="Arial"/>
                          <a:ea typeface="Arial"/>
                          <a:cs typeface="Arial"/>
                        </a:rPr>
                        <a:t>Main Category</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lgn="ctr">
                        <a:defRPr/>
                      </a:pPr>
                      <a:r>
                        <a:rPr sz="1400" b="1" i="0" u="none">
                          <a:solidFill>
                            <a:srgbClr val="000000"/>
                          </a:solidFill>
                          <a:latin typeface="Arial"/>
                          <a:ea typeface="Arial"/>
                          <a:cs typeface="Arial"/>
                        </a:rPr>
                        <a:t>Sub Category</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lgn="ctr">
                        <a:defRPr/>
                      </a:pPr>
                      <a:r>
                        <a:rPr sz="1400" b="1" i="0" u="none">
                          <a:solidFill>
                            <a:srgbClr val="000000"/>
                          </a:solidFill>
                          <a:latin typeface="Arial"/>
                          <a:ea typeface="Arial"/>
                          <a:cs typeface="Arial"/>
                        </a:rPr>
                        <a:t>Description</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66590">
                <a:tc rowSpan="3">
                  <a:txBody>
                    <a:bodyPr/>
                    <a:p>
                      <a:pPr>
                        <a:defRPr/>
                      </a:pPr>
                      <a:r>
                        <a:rPr sz="1400" b="1" i="0" u="none">
                          <a:solidFill>
                            <a:srgbClr val="000000"/>
                          </a:solidFill>
                          <a:latin typeface="Arial"/>
                          <a:ea typeface="Arial"/>
                          <a:cs typeface="Arial"/>
                        </a:rPr>
                        <a:t>Simulation Setup</a:t>
                      </a:r>
                      <a:endParaRPr sz="1400">
                        <a:latin typeface="Arial"/>
                        <a:cs typeface="Arial"/>
                      </a:endParaRPr>
                    </a:p>
                    <a:p>
                      <a:pPr>
                        <a:defRPr/>
                      </a:pPr>
                      <a:endParaRPr sz="1400">
                        <a:latin typeface="Arial"/>
                        <a:cs typeface="Arial"/>
                      </a:endParaRPr>
                    </a:p>
                    <a:p>
                      <a:pPr>
                        <a:defRPr/>
                      </a:pP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Network Model</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District-based blockchain network reflecting Bangladesh’s land registry system</a:t>
                      </a:r>
                      <a:endParaRPr sz="12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475485">
                <a:tc vMerge="1">
                  <a:txBody>
                    <a:bodyPr/>
                    <a:p>
                      <a:pPr>
                        <a:defRPr/>
                      </a:pPr>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Validator Structure</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Validators represent Sub-Registry and District Registry offices</a:t>
                      </a:r>
                      <a:endParaRPr sz="12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475485">
                <a:tc vMerge="1">
                  <a:txBody>
                    <a:bodyPr/>
                    <a:p>
                      <a:pPr>
                        <a:defRPr/>
                      </a:pPr>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Network Scale</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Network size evaluated from 10 to 1000 nodes for scalability testing</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284381">
                <a:tc rowSpan="6">
                  <a:txBody>
                    <a:bodyPr/>
                    <a:p>
                      <a:pPr>
                        <a:defRPr/>
                      </a:pPr>
                      <a:r>
                        <a:rPr sz="1400" b="1" i="0" u="none">
                          <a:solidFill>
                            <a:srgbClr val="000000"/>
                          </a:solidFill>
                          <a:latin typeface="Arial"/>
                          <a:ea typeface="Arial"/>
                          <a:cs typeface="Arial"/>
                        </a:rPr>
                        <a:t>Technical Environment</a:t>
                      </a:r>
                      <a:endParaRPr sz="1400">
                        <a:latin typeface="Arial"/>
                        <a:cs typeface="Arial"/>
                      </a:endParaRPr>
                    </a:p>
                    <a:p>
                      <a:pPr>
                        <a:defRPr/>
                      </a:pPr>
                      <a:endParaRPr sz="1400">
                        <a:latin typeface="Arial"/>
                        <a:cs typeface="Arial"/>
                      </a:endParaRPr>
                    </a:p>
                    <a:p>
                      <a:pPr>
                        <a:defRPr/>
                      </a:pPr>
                      <a:endParaRPr sz="1400">
                        <a:latin typeface="Arial"/>
                        <a:cs typeface="Arial"/>
                      </a:endParaRPr>
                    </a:p>
                    <a:p>
                      <a:pPr>
                        <a:defRPr/>
                      </a:pPr>
                      <a:endParaRPr sz="1400">
                        <a:latin typeface="Arial"/>
                        <a:cs typeface="Arial"/>
                      </a:endParaRPr>
                    </a:p>
                    <a:p>
                      <a:pPr>
                        <a:defRPr/>
                      </a:pPr>
                      <a:endParaRPr sz="1400">
                        <a:latin typeface="Arial"/>
                        <a:cs typeface="Arial"/>
                      </a:endParaRPr>
                    </a:p>
                    <a:p>
                      <a:pPr>
                        <a:defRPr/>
                      </a:pP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Operating System</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Ubuntu 22.04.5 LTS</a:t>
                      </a:r>
                      <a:endParaRPr sz="12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284381">
                <a:tc vMerge="1">
                  <a:txBody>
                    <a:bodyPr/>
                    <a:p>
                      <a:pPr>
                        <a:defRPr/>
                      </a:pPr>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Distributed Storage</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InterPlanetary File System (IPFS)</a:t>
                      </a:r>
                      <a:endParaRPr sz="12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475485">
                <a:tc vMerge="1">
                  <a:txBody>
                    <a:bodyPr/>
                    <a:p>
                      <a:pPr>
                        <a:defRPr/>
                      </a:pPr>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Programming Tools</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Python 3, Solidity (Smart Contract Development)</a:t>
                      </a:r>
                      <a:endParaRPr sz="12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475485">
                <a:tc vMerge="1">
                  <a:txBody>
                    <a:bodyPr/>
                    <a:p>
                      <a:pPr>
                        <a:defRPr/>
                      </a:pPr>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Consensus Baselines</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PoW, DPoS, RLSCA, TNCA + Gas Consumption Analysis</a:t>
                      </a:r>
                      <a:endParaRPr sz="12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666590">
                <a:tc vMerge="1">
                  <a:txBody>
                    <a:bodyPr/>
                    <a:p>
                      <a:pPr>
                        <a:defRPr/>
                      </a:pPr>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Performance Metrics</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Message exchange volume, transaction processing time, and gas consumption cost for land operations</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475485">
                <a:tc vMerge="1">
                  <a:txBody>
                    <a:bodyPr/>
                    <a:p>
                      <a:pPr>
                        <a:defRPr/>
                      </a:pPr>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Experimental Stability</a:t>
                      </a:r>
                      <a:endParaRPr sz="1200" b="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200" b="0" i="0" u="none">
                          <a:solidFill>
                            <a:srgbClr val="000000"/>
                          </a:solidFill>
                          <a:latin typeface="Arial"/>
                          <a:ea typeface="Arial"/>
                          <a:cs typeface="Arial"/>
                        </a:rPr>
                        <a:t>Multiple iterations with statistical averaging for reliable results</a:t>
                      </a:r>
                      <a:endParaRPr sz="12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bl>
          </a:graphicData>
        </a:graphic>
      </p:graphicFrame>
      <p:sp>
        <p:nvSpPr>
          <p:cNvPr id="1274745785" name="Google Shape;191;p20"/>
          <p:cNvSpPr txBox="1"/>
          <p:nvPr/>
        </p:nvSpPr>
        <p:spPr bwMode="auto">
          <a:xfrm>
            <a:off x="1634105" y="1428746"/>
            <a:ext cx="8910332" cy="305118"/>
          </a:xfrm>
          <a:prstGeom prst="rect">
            <a:avLst/>
          </a:prstGeom>
          <a:noFill/>
          <a:ln>
            <a:noFill/>
          </a:ln>
        </p:spPr>
        <p:txBody>
          <a:bodyPr spcFirstLastPara="1" wrap="square" lIns="91422" tIns="45698" rIns="91422" bIns="45698" anchor="t" anchorCtr="0">
            <a:spAutoFit/>
          </a:bodyPr>
          <a:lstStyle/>
          <a:p>
            <a:pPr lvl="0" algn="l" rtl="0">
              <a:lnSpc>
                <a:spcPct val="100000"/>
              </a:lnSpc>
              <a:spcBef>
                <a:spcPts val="0"/>
              </a:spcBef>
              <a:spcAft>
                <a:spcPts val="0"/>
              </a:spcAft>
              <a:defRPr/>
            </a:pPr>
            <a:r>
              <a:rPr lang="en-US" sz="1400" b="1" i="1" u="none" strike="noStrike" cap="none">
                <a:solidFill>
                  <a:srgbClr val="000000"/>
                </a:solidFill>
                <a:latin typeface="Arial"/>
                <a:ea typeface="Arial"/>
                <a:cs typeface="Arial"/>
              </a:rPr>
              <a:t>Table 6.0 : </a:t>
            </a:r>
            <a:r>
              <a:rPr lang="en-US" sz="1400" b="0" i="0" u="none" strike="noStrike" cap="none" spc="0">
                <a:solidFill>
                  <a:schemeClr val="tx1"/>
                </a:solidFill>
                <a:latin typeface="Arial"/>
                <a:ea typeface="Arial"/>
                <a:cs typeface="Arial"/>
              </a:rPr>
              <a:t>Simulation Environment:</a:t>
            </a:r>
            <a:endParaRPr sz="1400" u="none">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03986642" name="Google Shape;481;p43"/>
          <p:cNvSpPr txBox="1">
            <a:spLocks noGrp="1"/>
          </p:cNvSpPr>
          <p:nvPr>
            <p:ph type="title"/>
          </p:nvPr>
        </p:nvSpPr>
        <p:spPr bwMode="auto">
          <a:xfrm>
            <a:off x="1891999" y="252149"/>
            <a:ext cx="8026914" cy="808499"/>
          </a:xfrm>
          <a:prstGeom prst="rect">
            <a:avLst/>
          </a:prstGeom>
          <a:noFill/>
          <a:ln>
            <a:noFill/>
          </a:ln>
        </p:spPr>
        <p:txBody>
          <a:bodyPr spcFirstLastPara="1" wrap="square" lIns="91423" tIns="45699" rIns="91423" bIns="45699"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Key Finding </a:t>
            </a:r>
            <a:r>
              <a:rPr b="1">
                <a:solidFill>
                  <a:srgbClr val="002060"/>
                </a:solidFill>
                <a:latin typeface="Arial"/>
                <a:ea typeface="Arial"/>
                <a:cs typeface="Arial"/>
              </a:rPr>
              <a:t>(2/5)</a:t>
            </a:r>
            <a:endParaRPr b="1">
              <a:solidFill>
                <a:srgbClr val="002060"/>
              </a:solidFill>
              <a:latin typeface="Arial"/>
              <a:cs typeface="Arial"/>
            </a:endParaRPr>
          </a:p>
        </p:txBody>
      </p:sp>
      <p:sp>
        <p:nvSpPr>
          <p:cNvPr id="17157769" name="Google Shape;482;p43"/>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29</a:t>
            </a:r>
            <a:endParaRPr sz="2800"/>
          </a:p>
        </p:txBody>
      </p:sp>
      <p:pic>
        <p:nvPicPr>
          <p:cNvPr id="1930577518" name="Google Shape;483;p43"/>
          <p:cNvPicPr/>
          <p:nvPr/>
        </p:nvPicPr>
        <p:blipFill rotWithShape="1">
          <a:blip r:embed="rId3">
            <a:alphaModFix/>
          </a:blip>
          <a:stretch/>
        </p:blipFill>
        <p:spPr bwMode="auto">
          <a:xfrm>
            <a:off x="362464" y="374895"/>
            <a:ext cx="685280" cy="685280"/>
          </a:xfrm>
          <a:prstGeom prst="rect">
            <a:avLst/>
          </a:prstGeom>
          <a:noFill/>
          <a:ln>
            <a:noFill/>
          </a:ln>
        </p:spPr>
      </p:pic>
      <p:pic>
        <p:nvPicPr>
          <p:cNvPr id="144163634" name="Google Shape;484;p43"/>
          <p:cNvPicPr/>
          <p:nvPr/>
        </p:nvPicPr>
        <p:blipFill rotWithShape="1">
          <a:blip r:embed="rId4">
            <a:alphaModFix/>
          </a:blip>
          <a:stretch/>
        </p:blipFill>
        <p:spPr bwMode="auto">
          <a:xfrm>
            <a:off x="9918915" y="251521"/>
            <a:ext cx="1943781" cy="808653"/>
          </a:xfrm>
          <a:prstGeom prst="rect">
            <a:avLst/>
          </a:prstGeom>
          <a:noFill/>
          <a:ln>
            <a:noFill/>
          </a:ln>
        </p:spPr>
      </p:pic>
      <p:sp>
        <p:nvSpPr>
          <p:cNvPr id="1166803422" name="Google Shape;487;p43"/>
          <p:cNvSpPr txBox="1"/>
          <p:nvPr/>
        </p:nvSpPr>
        <p:spPr bwMode="auto">
          <a:xfrm>
            <a:off x="1047744" y="1158644"/>
            <a:ext cx="9362479" cy="427037"/>
          </a:xfrm>
          <a:prstGeom prst="rect">
            <a:avLst/>
          </a:prstGeom>
          <a:noFill/>
          <a:ln>
            <a:noFill/>
          </a:ln>
        </p:spPr>
        <p:txBody>
          <a:bodyPr spcFirstLastPara="1" wrap="square" lIns="91423" tIns="45699" rIns="91423" bIns="45699" anchor="t" anchorCtr="0">
            <a:spAutoFit/>
          </a:bodyPr>
          <a:lstStyle/>
          <a:p>
            <a:pPr lvl="0" algn="l" rtl="0">
              <a:lnSpc>
                <a:spcPct val="100000"/>
              </a:lnSpc>
              <a:spcBef>
                <a:spcPts val="0"/>
              </a:spcBef>
              <a:spcAft>
                <a:spcPts val="0"/>
              </a:spcAft>
              <a:defRPr/>
            </a:pPr>
            <a:r>
              <a:rPr lang="en-US" sz="2200" b="0" i="0" u="sng" strike="noStrike" cap="none">
                <a:solidFill>
                  <a:srgbClr val="000000"/>
                </a:solidFill>
                <a:latin typeface="Arial"/>
                <a:ea typeface="Arial"/>
                <a:cs typeface="Arial"/>
              </a:rPr>
              <a:t>Performance Metrics</a:t>
            </a:r>
            <a:r>
              <a:rPr sz="2200" u="sng"/>
              <a:t>:</a:t>
            </a:r>
            <a:endParaRPr/>
          </a:p>
        </p:txBody>
      </p:sp>
      <p:sp>
        <p:nvSpPr>
          <p:cNvPr id="1536111439"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696223419"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graphicFrame>
        <p:nvGraphicFramePr>
          <p:cNvPr id="838273457" name="Table 1279187002"/>
          <p:cNvGraphicFramePr>
            <a:graphicFrameLocks xmlns:a="http://schemas.openxmlformats.org/drawingml/2006/main"/>
          </p:cNvGraphicFramePr>
          <p:nvPr/>
        </p:nvGraphicFramePr>
        <p:xfrm rot="0">
          <a:off x="1708148" y="2021680"/>
          <a:ext cx="9268848" cy="4156074"/>
        </p:xfrm>
        <a:graphic>
          <a:graphicData uri="http://schemas.openxmlformats.org/drawingml/2006/table">
            <a:tbl>
              <a:tblPr firstRow="1" firstCol="0" lastRow="0" lastCol="0" bandRow="1" bandCol="0">
                <a:tableStyleId>{F4BB1927-D6A4-4A37-81FD-519F14F51C1C}</a:tableStyleId>
              </a:tblPr>
              <a:tblGrid>
                <a:gridCol w="1869246"/>
                <a:gridCol w="7386901"/>
              </a:tblGrid>
              <a:tr h="411381">
                <a:tc gridSpan="2">
                  <a:txBody>
                    <a:bodyPr/>
                    <a:p>
                      <a:pPr algn="ctr">
                        <a:defRPr/>
                      </a:pPr>
                      <a:r>
                        <a:rPr lang="en-US" sz="1600" b="1" i="0" u="none" strike="noStrike" cap="none" spc="0">
                          <a:solidFill>
                            <a:srgbClr val="000000"/>
                          </a:solidFill>
                          <a:latin typeface="Arial"/>
                          <a:ea typeface="Arial"/>
                          <a:cs typeface="Arial"/>
                        </a:rPr>
                        <a:t>Territorial Communication Efficiency</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hMerge="1">
                  <a:txBody>
                    <a:bodyPr/>
                    <a:p>
                      <a:endParaRPr/>
                    </a:p>
                  </a:txBody>
                </a:tc>
              </a:tr>
              <a:tr h="341162">
                <a:tc>
                  <a:txBody>
                    <a:bodyPr/>
                    <a:p>
                      <a:pPr>
                        <a:defRPr/>
                      </a:pPr>
                      <a:r>
                        <a:rPr sz="1400" b="0" i="0" u="none">
                          <a:solidFill>
                            <a:srgbClr val="000000"/>
                          </a:solidFill>
                          <a:latin typeface="Arial"/>
                          <a:ea typeface="Arial"/>
                          <a:cs typeface="Arial"/>
                        </a:rPr>
                        <a:t>What it Measures</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400" b="0" i="0" u="none">
                          <a:solidFill>
                            <a:srgbClr val="000000"/>
                          </a:solidFill>
                          <a:latin typeface="Arial"/>
                          <a:ea typeface="Arial"/>
                          <a:cs typeface="Arial"/>
                        </a:rPr>
                        <a:t>Message exchange overhead during the consensus process</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561810">
                <a:tc>
                  <a:txBody>
                    <a:bodyPr/>
                    <a:p>
                      <a:pPr>
                        <a:defRPr/>
                      </a:pPr>
                      <a:r>
                        <a:rPr sz="1400" b="0" i="0" u="none">
                          <a:solidFill>
                            <a:srgbClr val="000000"/>
                          </a:solidFill>
                          <a:latin typeface="Arial"/>
                          <a:ea typeface="Arial"/>
                          <a:cs typeface="Arial"/>
                        </a:rPr>
                        <a:t>Why it Matters</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400" b="0" i="0" u="none">
                          <a:solidFill>
                            <a:srgbClr val="000000"/>
                          </a:solidFill>
                          <a:latin typeface="Arial"/>
                          <a:ea typeface="Arial"/>
                          <a:cs typeface="Arial"/>
                        </a:rPr>
                        <a:t>Lower message overhead improves scalability, especially in poor or unstable network conditions</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372683">
                <a:tc gridSpan="2">
                  <a:txBody>
                    <a:bodyPr/>
                    <a:p>
                      <a:pPr algn="ctr">
                        <a:defRPr/>
                      </a:pPr>
                      <a:r>
                        <a:rPr lang="en-US" sz="1600" b="1" i="0" u="none" strike="noStrike" cap="none" spc="0">
                          <a:solidFill>
                            <a:srgbClr val="000000"/>
                          </a:solidFill>
                          <a:latin typeface="Arial"/>
                          <a:ea typeface="Arial"/>
                          <a:cs typeface="Arial"/>
                        </a:rPr>
                        <a:t>Transaction Processing Time</a:t>
                      </a:r>
                      <a:endParaRPr sz="16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hMerge="1">
                  <a:txBody>
                    <a:bodyPr/>
                    <a:p>
                      <a:endParaRPr/>
                    </a:p>
                  </a:txBody>
                </a:tc>
              </a:tr>
              <a:tr h="341162">
                <a:tc>
                  <a:txBody>
                    <a:bodyPr/>
                    <a:p>
                      <a:pPr>
                        <a:defRPr/>
                      </a:pPr>
                      <a:r>
                        <a:rPr sz="1400" b="0" i="0" u="none">
                          <a:solidFill>
                            <a:srgbClr val="000000"/>
                          </a:solidFill>
                          <a:latin typeface="Arial"/>
                          <a:ea typeface="Arial"/>
                          <a:cs typeface="Arial"/>
                        </a:rPr>
                        <a:t>What it Measures</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400" b="0" i="0" u="none">
                          <a:solidFill>
                            <a:srgbClr val="000000"/>
                          </a:solidFill>
                          <a:latin typeface="Arial"/>
                          <a:ea typeface="Arial"/>
                          <a:cs typeface="Arial"/>
                        </a:rPr>
                        <a:t>Time taken from property submission to final immutable blockchain record</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561810">
                <a:tc>
                  <a:txBody>
                    <a:bodyPr/>
                    <a:p>
                      <a:pPr>
                        <a:defRPr/>
                      </a:pPr>
                      <a:r>
                        <a:rPr sz="1400" b="0" i="0" u="none">
                          <a:solidFill>
                            <a:srgbClr val="000000"/>
                          </a:solidFill>
                          <a:latin typeface="Arial"/>
                          <a:ea typeface="Arial"/>
                          <a:cs typeface="Arial"/>
                        </a:rPr>
                        <a:t>Why it Matters</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sz="1400" b="0" i="0" u="none">
                          <a:solidFill>
                            <a:srgbClr val="000000"/>
                          </a:solidFill>
                          <a:latin typeface="Arial"/>
                          <a:ea typeface="Arial"/>
                          <a:cs typeface="Arial"/>
                        </a:rPr>
                        <a:t>Faster processing reduces administrative delays and limits opportunities for corruption</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429748">
                <a:tc gridSpan="2">
                  <a:txBody>
                    <a:bodyPr/>
                    <a:p>
                      <a:pPr algn="ctr">
                        <a:defRPr/>
                      </a:pPr>
                      <a:r>
                        <a:rPr lang="en-US" sz="1600" b="1" i="0" u="none" strike="noStrike" cap="none" spc="0">
                          <a:solidFill>
                            <a:srgbClr val="000000"/>
                          </a:solidFill>
                          <a:latin typeface="Arial"/>
                          <a:ea typeface="Arial"/>
                          <a:cs typeface="Arial"/>
                        </a:rPr>
                        <a:t>Gas Consumption and Cost Analysis</a:t>
                      </a:r>
                      <a:endParaRPr sz="1600" b="1">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hMerge="1">
                  <a:txBody>
                    <a:bodyPr/>
                    <a:p>
                      <a:endParaRPr/>
                    </a:p>
                  </a:txBody>
                </a:tc>
              </a:tr>
              <a:tr h="561810">
                <a:tc>
                  <a:txBody>
                    <a:bodyPr/>
                    <a:p>
                      <a:pPr>
                        <a:defRPr/>
                      </a:pPr>
                      <a:r>
                        <a:rPr lang="en-US" sz="1400" b="0" i="0" u="none" strike="noStrike" cap="none" spc="0">
                          <a:solidFill>
                            <a:srgbClr val="000000"/>
                          </a:solidFill>
                          <a:latin typeface="Arial"/>
                          <a:ea typeface="Arial"/>
                          <a:cs typeface="Arial"/>
                        </a:rPr>
                        <a:t>What it Measure</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lang="en-US" sz="1400" b="0" i="0" u="none" strike="noStrike" cap="none" spc="0">
                          <a:solidFill>
                            <a:srgbClr val="000000"/>
                          </a:solidFill>
                          <a:latin typeface="Arial"/>
                          <a:ea typeface="Arial"/>
                          <a:cs typeface="Arial"/>
                        </a:rPr>
                        <a:t>Gas units required by smart contract operations such as deployment, khatian registration, ownership mutation, and identity setup</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r h="561810">
                <a:tc>
                  <a:txBody>
                    <a:bodyPr/>
                    <a:p>
                      <a:pPr>
                        <a:defRPr/>
                      </a:pPr>
                      <a:r>
                        <a:rPr lang="en-US" sz="1400" b="0" i="0" u="none" strike="noStrike" cap="none" spc="0">
                          <a:solidFill>
                            <a:srgbClr val="000000"/>
                          </a:solidFill>
                          <a:latin typeface="Arial"/>
                          <a:ea typeface="Arial"/>
                          <a:cs typeface="Arial"/>
                        </a:rPr>
                        <a:t>Why it Matters</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c>
                  <a:txBody>
                    <a:bodyPr/>
                    <a:p>
                      <a:pPr>
                        <a:defRPr/>
                      </a:pPr>
                      <a:r>
                        <a:rPr lang="en-US" sz="1400" b="0" i="0" u="none" strike="noStrike" cap="none" spc="0">
                          <a:solidFill>
                            <a:srgbClr val="000000"/>
                          </a:solidFill>
                          <a:latin typeface="Arial"/>
                          <a:ea typeface="Arial"/>
                          <a:cs typeface="Arial"/>
                        </a:rPr>
                        <a:t>It shows how expensive blockchain transactions are and whether the system is affordable to use at scale in Bangladesh</a:t>
                      </a:r>
                      <a:endParaRPr sz="1400">
                        <a:latin typeface="Arial"/>
                        <a:cs typeface="Arial"/>
                      </a:endParaRPr>
                    </a:p>
                  </a:txBody>
                  <a:tcPr>
                    <a:lnL w="12699" algn="ctr">
                      <a:solidFill>
                        <a:srgbClr val="000000"/>
                      </a:solidFill>
                    </a:lnL>
                    <a:lnR w="12699" algn="ctr">
                      <a:solidFill>
                        <a:srgbClr val="000000"/>
                      </a:solidFill>
                    </a:lnR>
                    <a:lnT w="12699" algn="ctr">
                      <a:solidFill>
                        <a:srgbClr val="000000"/>
                      </a:solidFill>
                    </a:lnT>
                    <a:lnB w="12699" algn="ctr">
                      <a:solidFill>
                        <a:srgbClr val="000000"/>
                      </a:solidFill>
                    </a:lnB>
                  </a:tcPr>
                </a:tc>
              </a:tr>
            </a:tbl>
          </a:graphicData>
        </a:graphic>
      </p:graphicFrame>
      <p:sp>
        <p:nvSpPr>
          <p:cNvPr id="424383623" name="Google Shape;191;p20"/>
          <p:cNvSpPr txBox="1"/>
          <p:nvPr/>
        </p:nvSpPr>
        <p:spPr bwMode="auto">
          <a:xfrm>
            <a:off x="1635253" y="1726403"/>
            <a:ext cx="8921491" cy="305118"/>
          </a:xfrm>
          <a:prstGeom prst="rect">
            <a:avLst/>
          </a:prstGeom>
          <a:noFill/>
          <a:ln>
            <a:noFill/>
          </a:ln>
        </p:spPr>
        <p:txBody>
          <a:bodyPr spcFirstLastPara="1" wrap="square" lIns="91422" tIns="45698" rIns="91422" bIns="45698" anchor="t" anchorCtr="0">
            <a:spAutoFit/>
          </a:bodyPr>
          <a:lstStyle/>
          <a:p>
            <a:pPr lvl="0" algn="l" rtl="0">
              <a:lnSpc>
                <a:spcPct val="100000"/>
              </a:lnSpc>
              <a:spcBef>
                <a:spcPts val="0"/>
              </a:spcBef>
              <a:spcAft>
                <a:spcPts val="0"/>
              </a:spcAft>
              <a:defRPr/>
            </a:pPr>
            <a:r>
              <a:rPr lang="en-US" sz="1400" b="1" i="1" u="none" strike="noStrike" cap="none">
                <a:solidFill>
                  <a:srgbClr val="000000"/>
                </a:solidFill>
                <a:latin typeface="Arial"/>
                <a:ea typeface="Arial"/>
                <a:cs typeface="Arial"/>
              </a:rPr>
              <a:t>Table 7.0 : </a:t>
            </a:r>
            <a:r>
              <a:rPr lang="en-US" sz="1400" b="0" i="0" u="none" strike="noStrike" cap="none" spc="0">
                <a:solidFill>
                  <a:srgbClr val="000000"/>
                </a:solidFill>
                <a:latin typeface="Arial"/>
                <a:ea typeface="Arial"/>
                <a:cs typeface="Arial"/>
              </a:rPr>
              <a:t>Performance Metrics</a:t>
            </a:r>
            <a:endParaRPr sz="140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33718255" name="Google Shape;146;p17"/>
          <p:cNvPicPr/>
          <p:nvPr/>
        </p:nvPicPr>
        <p:blipFill rotWithShape="1">
          <a:blip r:embed="rId3">
            <a:alphaModFix/>
          </a:blip>
          <a:stretch/>
        </p:blipFill>
        <p:spPr bwMode="auto">
          <a:xfrm>
            <a:off x="362465" y="374895"/>
            <a:ext cx="685281" cy="685281"/>
          </a:xfrm>
          <a:prstGeom prst="rect">
            <a:avLst/>
          </a:prstGeom>
          <a:noFill/>
          <a:ln>
            <a:noFill/>
          </a:ln>
        </p:spPr>
      </p:pic>
      <p:pic>
        <p:nvPicPr>
          <p:cNvPr id="646809825" name="Google Shape;147;p17"/>
          <p:cNvPicPr/>
          <p:nvPr/>
        </p:nvPicPr>
        <p:blipFill rotWithShape="1">
          <a:blip r:embed="rId4">
            <a:alphaModFix/>
          </a:blip>
          <a:stretch/>
        </p:blipFill>
        <p:spPr bwMode="auto">
          <a:xfrm>
            <a:off x="9918915" y="251522"/>
            <a:ext cx="1943782" cy="808654"/>
          </a:xfrm>
          <a:prstGeom prst="rect">
            <a:avLst/>
          </a:prstGeom>
          <a:noFill/>
          <a:ln>
            <a:noFill/>
          </a:ln>
        </p:spPr>
      </p:pic>
      <p:pic>
        <p:nvPicPr>
          <p:cNvPr id="1675915505" name="Google Shape;148;p17"/>
          <p:cNvPicPr/>
          <p:nvPr/>
        </p:nvPicPr>
        <p:blipFill rotWithShape="1">
          <a:blip r:embed="rId5">
            <a:alphaModFix/>
          </a:blip>
          <a:srcRect l="1187" t="2321" r="3421" b="0"/>
          <a:stretch/>
        </p:blipFill>
        <p:spPr bwMode="auto">
          <a:xfrm>
            <a:off x="2210143" y="387774"/>
            <a:ext cx="7565366" cy="5537780"/>
          </a:xfrm>
          <a:prstGeom prst="rect">
            <a:avLst/>
          </a:prstGeom>
          <a:noFill/>
          <a:ln>
            <a:noFill/>
          </a:ln>
        </p:spPr>
      </p:pic>
      <p:sp>
        <p:nvSpPr>
          <p:cNvPr id="1800432249" name="Google Shape;149;p17"/>
          <p:cNvSpPr txBox="1">
            <a:spLocks noGrp="1"/>
          </p:cNvSpPr>
          <p:nvPr>
            <p:ph type="title"/>
          </p:nvPr>
        </p:nvSpPr>
        <p:spPr bwMode="auto">
          <a:xfrm>
            <a:off x="3812946" y="4409776"/>
            <a:ext cx="4607154" cy="79680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Font typeface="Arial"/>
              <a:buNone/>
              <a:defRPr/>
            </a:pPr>
            <a:r>
              <a:rPr lang="en-US" sz="4000">
                <a:latin typeface="Arial"/>
                <a:ea typeface="Arial"/>
                <a:cs typeface="Arial"/>
              </a:rPr>
              <a:t>Introduction</a:t>
            </a:r>
            <a:endParaRPr/>
          </a:p>
        </p:txBody>
      </p:sp>
      <p:pic>
        <p:nvPicPr>
          <p:cNvPr id="449406277" name="Google Shape;150;p17"/>
          <p:cNvPicPr/>
          <p:nvPr/>
        </p:nvPicPr>
        <p:blipFill rotWithShape="1">
          <a:blip r:embed="rId6">
            <a:alphaModFix/>
          </a:blip>
          <a:srcRect l="0" t="0" r="4230" b="13909"/>
          <a:stretch/>
        </p:blipFill>
        <p:spPr bwMode="auto">
          <a:xfrm>
            <a:off x="3842632" y="1651423"/>
            <a:ext cx="4300387" cy="2571490"/>
          </a:xfrm>
          <a:prstGeom prst="rect">
            <a:avLst/>
          </a:prstGeom>
          <a:noFill/>
          <a:ln>
            <a:noFill/>
          </a:ln>
          <a:effectLst>
            <a:outerShdw blurRad="190500" algn="tl" rotWithShape="0">
              <a:srgbClr val="000000">
                <a:alpha val="69019"/>
              </a:srgbClr>
            </a:outerShdw>
          </a:effectLst>
        </p:spPr>
      </p:pic>
      <p:cxnSp>
        <p:nvCxnSpPr>
          <p:cNvPr id="1855084750" name="Google Shape;151;p17"/>
          <p:cNvCxnSpPr/>
          <p:nvPr/>
        </p:nvCxnSpPr>
        <p:spPr bwMode="auto">
          <a:xfrm>
            <a:off x="424707" y="5119185"/>
            <a:ext cx="11342585" cy="0"/>
          </a:xfrm>
          <a:prstGeom prst="straightConnector1">
            <a:avLst/>
          </a:prstGeom>
          <a:noFill/>
          <a:ln w="10000" cap="flat" cmpd="sng">
            <a:solidFill>
              <a:schemeClr val="accent1"/>
            </a:solidFill>
            <a:prstDash val="solid"/>
            <a:round/>
            <a:headEnd type="none" w="sm" len="sm"/>
            <a:tailEnd type="none" w="sm" len="sm"/>
          </a:ln>
        </p:spPr>
      </p:cxnSp>
      <p:sp>
        <p:nvSpPr>
          <p:cNvPr id="1876036575" name="Google Shape;152;p17"/>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03</a:t>
            </a:r>
            <a:endParaRPr sz="2800"/>
          </a:p>
        </p:txBody>
      </p:sp>
      <p:sp>
        <p:nvSpPr>
          <p:cNvPr id="1475563113"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512267452" name="Google Shape;139;p16"/>
          <p:cNvSpPr txBox="1">
            <a:spLocks noGrp="1"/>
          </p:cNvSpPr>
          <p:nvPr>
            <p:ph type="ftr" idx="11"/>
          </p:nvPr>
        </p:nvSpPr>
        <p:spPr bwMode="auto">
          <a:xfrm>
            <a:off x="2323763" y="6719814"/>
            <a:ext cx="8601206" cy="194990"/>
          </a:xfrm>
          <a:prstGeom prst="rect">
            <a:avLst/>
          </a:prstGeom>
          <a:noFill/>
          <a:ln>
            <a:noFill/>
          </a:ln>
        </p:spPr>
        <p:txBody>
          <a:bodyPr spcFirstLastPara="1" wrap="square" lIns="91425" tIns="45700" rIns="91425" bIns="45700" anchor="ctr" anchorCtr="0">
            <a:noAutofit/>
          </a:bodyPr>
          <a:lstStyle/>
          <a:p>
            <a:pPr>
              <a:defRPr/>
            </a:pPr>
            <a:r>
              <a:rPr lang="en-US" sz="1050" b="1"/>
              <a:t>Smart Land Registration in BD: A Blockchain-Based Architecture for Decentralized Land Governance and Secure Registration</a:t>
            </a:r>
            <a:endParaRPr lang="en-US" sz="1050" b="1">
              <a:solidFill>
                <a:srgbClr val="000000"/>
              </a:solidFill>
              <a:latin typeface="Arial"/>
              <a:ea typeface="Arial"/>
              <a:cs typeface="Arial"/>
            </a:endParaRPr>
          </a:p>
          <a:p>
            <a:pPr marL="0" lvl="0" indent="0" algn="ctr" rtl="0">
              <a:lnSpc>
                <a:spcPct val="100000"/>
              </a:lnSpc>
              <a:spcBef>
                <a:spcPts val="0"/>
              </a:spcBef>
              <a:spcAft>
                <a:spcPts val="0"/>
              </a:spcAft>
              <a:buSzPts val="1400"/>
              <a:buNone/>
              <a:defRPr/>
            </a:pPr>
            <a:endParaRPr sz="105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71007851" name="Google Shape;481;p43"/>
          <p:cNvSpPr txBox="1">
            <a:spLocks noGrp="1"/>
          </p:cNvSpPr>
          <p:nvPr>
            <p:ph type="title"/>
          </p:nvPr>
        </p:nvSpPr>
        <p:spPr bwMode="auto">
          <a:xfrm>
            <a:off x="1891999" y="252149"/>
            <a:ext cx="8026914" cy="808499"/>
          </a:xfrm>
          <a:prstGeom prst="rect">
            <a:avLst/>
          </a:prstGeom>
          <a:noFill/>
          <a:ln>
            <a:noFill/>
          </a:ln>
        </p:spPr>
        <p:txBody>
          <a:bodyPr spcFirstLastPara="1" wrap="square" lIns="91423" tIns="45699" rIns="91423" bIns="45699"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Key Finding </a:t>
            </a:r>
            <a:r>
              <a:rPr b="1">
                <a:solidFill>
                  <a:srgbClr val="002060"/>
                </a:solidFill>
                <a:latin typeface="Arial"/>
                <a:ea typeface="Arial"/>
                <a:cs typeface="Arial"/>
              </a:rPr>
              <a:t>(3/5)</a:t>
            </a:r>
            <a:endParaRPr b="1">
              <a:solidFill>
                <a:srgbClr val="002060"/>
              </a:solidFill>
              <a:latin typeface="Arial"/>
              <a:cs typeface="Arial"/>
            </a:endParaRPr>
          </a:p>
        </p:txBody>
      </p:sp>
      <p:sp>
        <p:nvSpPr>
          <p:cNvPr id="417065470" name="Google Shape;482;p43"/>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30</a:t>
            </a:r>
            <a:endParaRPr sz="2800"/>
          </a:p>
        </p:txBody>
      </p:sp>
      <p:pic>
        <p:nvPicPr>
          <p:cNvPr id="294037575" name="Google Shape;483;p43"/>
          <p:cNvPicPr/>
          <p:nvPr/>
        </p:nvPicPr>
        <p:blipFill rotWithShape="1">
          <a:blip r:embed="rId3">
            <a:alphaModFix/>
          </a:blip>
          <a:stretch/>
        </p:blipFill>
        <p:spPr bwMode="auto">
          <a:xfrm>
            <a:off x="362464" y="374895"/>
            <a:ext cx="685280" cy="685280"/>
          </a:xfrm>
          <a:prstGeom prst="rect">
            <a:avLst/>
          </a:prstGeom>
          <a:noFill/>
          <a:ln>
            <a:noFill/>
          </a:ln>
        </p:spPr>
      </p:pic>
      <p:pic>
        <p:nvPicPr>
          <p:cNvPr id="1520428442" name="Google Shape;484;p43"/>
          <p:cNvPicPr/>
          <p:nvPr/>
        </p:nvPicPr>
        <p:blipFill rotWithShape="1">
          <a:blip r:embed="rId4">
            <a:alphaModFix/>
          </a:blip>
          <a:stretch/>
        </p:blipFill>
        <p:spPr bwMode="auto">
          <a:xfrm>
            <a:off x="9918915" y="251521"/>
            <a:ext cx="1943781" cy="808653"/>
          </a:xfrm>
          <a:prstGeom prst="rect">
            <a:avLst/>
          </a:prstGeom>
          <a:noFill/>
          <a:ln>
            <a:noFill/>
          </a:ln>
        </p:spPr>
      </p:pic>
      <p:sp>
        <p:nvSpPr>
          <p:cNvPr id="1332534770" name="Google Shape;487;p43"/>
          <p:cNvSpPr txBox="1"/>
          <p:nvPr/>
        </p:nvSpPr>
        <p:spPr bwMode="auto">
          <a:xfrm>
            <a:off x="1047744" y="1253895"/>
            <a:ext cx="9351319" cy="427039"/>
          </a:xfrm>
          <a:prstGeom prst="rect">
            <a:avLst/>
          </a:prstGeom>
          <a:noFill/>
          <a:ln>
            <a:noFill/>
          </a:ln>
        </p:spPr>
        <p:txBody>
          <a:bodyPr spcFirstLastPara="1" wrap="square" lIns="91423" tIns="45699" rIns="91423" bIns="45699" anchor="t" anchorCtr="0">
            <a:spAutoFit/>
          </a:bodyPr>
          <a:lstStyle/>
          <a:p>
            <a:pPr>
              <a:defRPr/>
            </a:pPr>
            <a:r>
              <a:rPr sz="2200" b="0" i="0" u="sng">
                <a:solidFill>
                  <a:srgbClr val="000000"/>
                </a:solidFill>
                <a:latin typeface="Arial"/>
                <a:ea typeface="Arial"/>
                <a:cs typeface="Arial"/>
              </a:rPr>
              <a:t>Visual Result – Message Exchange Reduction</a:t>
            </a:r>
            <a:endParaRPr sz="2200" u="sng">
              <a:latin typeface="Arial"/>
              <a:cs typeface="Arial"/>
            </a:endParaRPr>
          </a:p>
        </p:txBody>
      </p:sp>
      <p:pic>
        <p:nvPicPr>
          <p:cNvPr id="2099213642" name="Picture 1204686221"/>
          <p:cNvPicPr>
            <a:picLocks noChangeAspect="1"/>
          </p:cNvPicPr>
          <p:nvPr/>
        </p:nvPicPr>
        <p:blipFill rotWithShape="1">
          <a:blip r:embed="rId5"/>
          <a:stretch/>
        </p:blipFill>
        <p:spPr bwMode="auto">
          <a:xfrm>
            <a:off x="2671627" y="1698707"/>
            <a:ext cx="7902879" cy="4391759"/>
          </a:xfrm>
          <a:prstGeom prst="rect">
            <a:avLst/>
          </a:prstGeom>
        </p:spPr>
      </p:pic>
      <p:sp>
        <p:nvSpPr>
          <p:cNvPr id="146652575"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95727019"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1318552610" name="Google Shape;191;p20"/>
          <p:cNvSpPr txBox="1"/>
          <p:nvPr/>
        </p:nvSpPr>
        <p:spPr bwMode="auto">
          <a:xfrm>
            <a:off x="2846135" y="6148226"/>
            <a:ext cx="7592745" cy="305118"/>
          </a:xfrm>
          <a:prstGeom prst="rect">
            <a:avLst/>
          </a:prstGeom>
          <a:noFill/>
          <a:ln>
            <a:noFill/>
          </a:ln>
        </p:spPr>
        <p:txBody>
          <a:bodyPr spcFirstLastPara="1" wrap="square" lIns="91423" tIns="45699" rIns="91423" bIns="45699"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9.0 : </a:t>
            </a:r>
            <a:r>
              <a:rPr lang="en-US" sz="1400" b="0" i="1" u="none" strike="noStrike" cap="none" spc="0">
                <a:solidFill>
                  <a:srgbClr val="000000"/>
                </a:solidFill>
                <a:latin typeface="Arial"/>
                <a:ea typeface="Arial"/>
                <a:cs typeface="Arial"/>
              </a:rPr>
              <a:t>Territorial Messeage Exchange Reduction: Conventional PoW vs TPACP.</a:t>
            </a:r>
            <a:endParaRPr sz="11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56054306" name="Google Shape;481;p43"/>
          <p:cNvSpPr txBox="1">
            <a:spLocks noGrp="1"/>
          </p:cNvSpPr>
          <p:nvPr>
            <p:ph type="title"/>
          </p:nvPr>
        </p:nvSpPr>
        <p:spPr bwMode="auto">
          <a:xfrm>
            <a:off x="1891999" y="252149"/>
            <a:ext cx="8026914" cy="808499"/>
          </a:xfrm>
          <a:prstGeom prst="rect">
            <a:avLst/>
          </a:prstGeom>
          <a:noFill/>
          <a:ln>
            <a:noFill/>
          </a:ln>
        </p:spPr>
        <p:txBody>
          <a:bodyPr spcFirstLastPara="1" wrap="square" lIns="91423" tIns="45699" rIns="91423" bIns="45699"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Key Finding </a:t>
            </a:r>
            <a:r>
              <a:rPr b="1">
                <a:solidFill>
                  <a:srgbClr val="002060"/>
                </a:solidFill>
                <a:latin typeface="Arial"/>
                <a:ea typeface="Arial"/>
                <a:cs typeface="Arial"/>
              </a:rPr>
              <a:t>(4/5)</a:t>
            </a:r>
            <a:endParaRPr b="1">
              <a:solidFill>
                <a:srgbClr val="002060"/>
              </a:solidFill>
              <a:latin typeface="Arial"/>
              <a:cs typeface="Arial"/>
            </a:endParaRPr>
          </a:p>
        </p:txBody>
      </p:sp>
      <p:sp>
        <p:nvSpPr>
          <p:cNvPr id="1333938757" name="Google Shape;482;p43"/>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31</a:t>
            </a:r>
            <a:endParaRPr sz="2800"/>
          </a:p>
        </p:txBody>
      </p:sp>
      <p:pic>
        <p:nvPicPr>
          <p:cNvPr id="197588581" name="Google Shape;483;p43"/>
          <p:cNvPicPr/>
          <p:nvPr/>
        </p:nvPicPr>
        <p:blipFill rotWithShape="1">
          <a:blip r:embed="rId3">
            <a:alphaModFix/>
          </a:blip>
          <a:stretch/>
        </p:blipFill>
        <p:spPr bwMode="auto">
          <a:xfrm>
            <a:off x="362464" y="374895"/>
            <a:ext cx="685280" cy="685280"/>
          </a:xfrm>
          <a:prstGeom prst="rect">
            <a:avLst/>
          </a:prstGeom>
          <a:noFill/>
          <a:ln>
            <a:noFill/>
          </a:ln>
        </p:spPr>
      </p:pic>
      <p:pic>
        <p:nvPicPr>
          <p:cNvPr id="644928620" name="Google Shape;484;p43"/>
          <p:cNvPicPr/>
          <p:nvPr/>
        </p:nvPicPr>
        <p:blipFill rotWithShape="1">
          <a:blip r:embed="rId4">
            <a:alphaModFix/>
          </a:blip>
          <a:stretch/>
        </p:blipFill>
        <p:spPr bwMode="auto">
          <a:xfrm>
            <a:off x="9918915" y="251521"/>
            <a:ext cx="1943781" cy="808653"/>
          </a:xfrm>
          <a:prstGeom prst="rect">
            <a:avLst/>
          </a:prstGeom>
          <a:noFill/>
          <a:ln>
            <a:noFill/>
          </a:ln>
        </p:spPr>
      </p:pic>
      <p:sp>
        <p:nvSpPr>
          <p:cNvPr id="1505570392" name="Google Shape;487;p43"/>
          <p:cNvSpPr txBox="1"/>
          <p:nvPr/>
        </p:nvSpPr>
        <p:spPr bwMode="auto">
          <a:xfrm>
            <a:off x="1047744" y="1055457"/>
            <a:ext cx="9354560" cy="427039"/>
          </a:xfrm>
          <a:prstGeom prst="rect">
            <a:avLst/>
          </a:prstGeom>
          <a:noFill/>
          <a:ln>
            <a:noFill/>
          </a:ln>
        </p:spPr>
        <p:txBody>
          <a:bodyPr spcFirstLastPara="1" wrap="square" lIns="91423" tIns="45699" rIns="91423" bIns="45699" anchor="t" anchorCtr="0">
            <a:spAutoFit/>
          </a:bodyPr>
          <a:lstStyle/>
          <a:p>
            <a:pPr>
              <a:defRPr/>
            </a:pPr>
            <a:r>
              <a:rPr sz="2200" b="0" i="0" u="sng">
                <a:solidFill>
                  <a:srgbClr val="000000"/>
                </a:solidFill>
                <a:latin typeface="Arial"/>
                <a:ea typeface="Arial"/>
                <a:cs typeface="Arial"/>
              </a:rPr>
              <a:t>Visual Result – Transaction Processing Time</a:t>
            </a:r>
            <a:endParaRPr sz="2400" u="sng">
              <a:latin typeface="Arial"/>
              <a:cs typeface="Arial"/>
            </a:endParaRPr>
          </a:p>
        </p:txBody>
      </p:sp>
      <p:sp>
        <p:nvSpPr>
          <p:cNvPr id="1828528484"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2050823573"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pic>
        <p:nvPicPr>
          <p:cNvPr id="871863202" name="Picture 1172390915"/>
          <p:cNvPicPr>
            <a:picLocks noChangeAspect="1"/>
          </p:cNvPicPr>
          <p:nvPr/>
        </p:nvPicPr>
        <p:blipFill rotWithShape="1">
          <a:blip r:embed="rId5"/>
          <a:srcRect l="0" t="0" r="0" b="1034"/>
          <a:stretch/>
        </p:blipFill>
        <p:spPr bwMode="auto">
          <a:xfrm>
            <a:off x="2218124" y="1553776"/>
            <a:ext cx="7946249" cy="4489306"/>
          </a:xfrm>
          <a:prstGeom prst="rect">
            <a:avLst/>
          </a:prstGeom>
        </p:spPr>
      </p:pic>
      <p:sp>
        <p:nvSpPr>
          <p:cNvPr id="1790320899" name="Google Shape;191;p20"/>
          <p:cNvSpPr txBox="1"/>
          <p:nvPr/>
        </p:nvSpPr>
        <p:spPr bwMode="auto">
          <a:xfrm>
            <a:off x="2655633" y="6122190"/>
            <a:ext cx="7594184" cy="305118"/>
          </a:xfrm>
          <a:prstGeom prst="rect">
            <a:avLst/>
          </a:prstGeom>
          <a:noFill/>
          <a:ln>
            <a:noFill/>
          </a:ln>
        </p:spPr>
        <p:txBody>
          <a:bodyPr spcFirstLastPara="1" wrap="square" lIns="91423" tIns="45699" rIns="91423" bIns="45699"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10.0 : </a:t>
            </a:r>
            <a:r>
              <a:rPr lang="en-US" sz="1400" b="0" i="1" u="none" strike="noStrike" cap="none" spc="0">
                <a:solidFill>
                  <a:srgbClr val="000000"/>
                </a:solidFill>
                <a:latin typeface="Arial"/>
                <a:ea typeface="Arial"/>
                <a:cs typeface="Arial"/>
              </a:rPr>
              <a:t>Transaction Processing Time Comparison by Consensus Algorithm.</a:t>
            </a:r>
            <a:endParaRPr sz="11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79783468" name="Google Shape;481;p43"/>
          <p:cNvSpPr txBox="1">
            <a:spLocks noGrp="1"/>
          </p:cNvSpPr>
          <p:nvPr>
            <p:ph type="title"/>
          </p:nvPr>
        </p:nvSpPr>
        <p:spPr bwMode="auto">
          <a:xfrm>
            <a:off x="1891998" y="252148"/>
            <a:ext cx="8026913" cy="808498"/>
          </a:xfrm>
          <a:prstGeom prst="rect">
            <a:avLst/>
          </a:prstGeom>
          <a:noFill/>
          <a:ln>
            <a:noFill/>
          </a:ln>
        </p:spPr>
        <p:txBody>
          <a:bodyPr spcFirstLastPara="1" wrap="square" lIns="91422" tIns="45698" rIns="91422" bIns="45698"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Key Finding </a:t>
            </a:r>
            <a:r>
              <a:rPr b="1">
                <a:solidFill>
                  <a:srgbClr val="002060"/>
                </a:solidFill>
                <a:latin typeface="Arial"/>
                <a:ea typeface="Arial"/>
                <a:cs typeface="Arial"/>
              </a:rPr>
              <a:t>(5/6)</a:t>
            </a:r>
            <a:endParaRPr b="1">
              <a:solidFill>
                <a:srgbClr val="002060"/>
              </a:solidFill>
              <a:latin typeface="Arial"/>
              <a:cs typeface="Arial"/>
            </a:endParaRPr>
          </a:p>
        </p:txBody>
      </p:sp>
      <p:sp>
        <p:nvSpPr>
          <p:cNvPr id="1939401477" name="Google Shape;482;p43"/>
          <p:cNvSpPr txBox="1">
            <a:spLocks noGrp="1"/>
          </p:cNvSpPr>
          <p:nvPr>
            <p:ph type="sldNum" idx="12"/>
          </p:nvPr>
        </p:nvSpPr>
        <p:spPr bwMode="auto">
          <a:xfrm>
            <a:off x="11272838" y="6122191"/>
            <a:ext cx="683416" cy="498182"/>
          </a:xfrm>
          <a:prstGeom prst="rect">
            <a:avLst/>
          </a:prstGeom>
          <a:noFill/>
          <a:ln>
            <a:noFill/>
          </a:ln>
        </p:spPr>
        <p:txBody>
          <a:bodyPr spcFirstLastPara="1" wrap="square" lIns="91422" tIns="45698" rIns="91422" bIns="45698"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32</a:t>
            </a:r>
            <a:endParaRPr sz="2800"/>
          </a:p>
        </p:txBody>
      </p:sp>
      <p:pic>
        <p:nvPicPr>
          <p:cNvPr id="142017386" name="Google Shape;483;p43"/>
          <p:cNvPicPr/>
          <p:nvPr/>
        </p:nvPicPr>
        <p:blipFill rotWithShape="1">
          <a:blip r:embed="rId3">
            <a:alphaModFix/>
          </a:blip>
          <a:stretch/>
        </p:blipFill>
        <p:spPr bwMode="auto">
          <a:xfrm>
            <a:off x="362463" y="374895"/>
            <a:ext cx="685279" cy="685279"/>
          </a:xfrm>
          <a:prstGeom prst="rect">
            <a:avLst/>
          </a:prstGeom>
          <a:noFill/>
          <a:ln>
            <a:noFill/>
          </a:ln>
        </p:spPr>
      </p:pic>
      <p:pic>
        <p:nvPicPr>
          <p:cNvPr id="1661384391" name="Google Shape;484;p43"/>
          <p:cNvPicPr/>
          <p:nvPr/>
        </p:nvPicPr>
        <p:blipFill rotWithShape="1">
          <a:blip r:embed="rId4">
            <a:alphaModFix/>
          </a:blip>
          <a:stretch/>
        </p:blipFill>
        <p:spPr bwMode="auto">
          <a:xfrm>
            <a:off x="9918915" y="251520"/>
            <a:ext cx="1943780" cy="808652"/>
          </a:xfrm>
          <a:prstGeom prst="rect">
            <a:avLst/>
          </a:prstGeom>
          <a:noFill/>
          <a:ln>
            <a:noFill/>
          </a:ln>
        </p:spPr>
      </p:pic>
      <p:sp>
        <p:nvSpPr>
          <p:cNvPr id="193383877" name="Google Shape;487;p43"/>
          <p:cNvSpPr txBox="1"/>
          <p:nvPr/>
        </p:nvSpPr>
        <p:spPr bwMode="auto">
          <a:xfrm>
            <a:off x="1047744" y="1253894"/>
            <a:ext cx="10127038" cy="427037"/>
          </a:xfrm>
          <a:prstGeom prst="rect">
            <a:avLst/>
          </a:prstGeom>
          <a:noFill/>
          <a:ln>
            <a:noFill/>
          </a:ln>
        </p:spPr>
        <p:txBody>
          <a:bodyPr spcFirstLastPara="1" wrap="square" lIns="91422" tIns="45698" rIns="91422" bIns="45698" anchor="t" anchorCtr="0">
            <a:spAutoFit/>
          </a:bodyPr>
          <a:lstStyle/>
          <a:p>
            <a:pPr>
              <a:defRPr/>
            </a:pPr>
            <a:r>
              <a:rPr sz="2200" b="0" i="0" u="sng">
                <a:solidFill>
                  <a:srgbClr val="000000"/>
                </a:solidFill>
                <a:latin typeface="Arial"/>
                <a:ea typeface="Arial"/>
                <a:cs typeface="Arial"/>
              </a:rPr>
              <a:t>Visual Result – </a:t>
            </a:r>
            <a:r>
              <a:rPr lang="en-US" sz="2200" b="0" i="0" u="sng" strike="noStrike" cap="none" spc="0">
                <a:solidFill>
                  <a:srgbClr val="000000"/>
                </a:solidFill>
                <a:latin typeface="Arial"/>
                <a:ea typeface="Arial"/>
                <a:cs typeface="Arial"/>
              </a:rPr>
              <a:t>Gas Consumption and Cost for Different Transaction Operations</a:t>
            </a:r>
            <a:endParaRPr sz="2400" u="sng">
              <a:latin typeface="Arial"/>
              <a:cs typeface="Arial"/>
            </a:endParaRPr>
          </a:p>
        </p:txBody>
      </p:sp>
      <p:sp>
        <p:nvSpPr>
          <p:cNvPr id="1802896619"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639392535"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pic>
        <p:nvPicPr>
          <p:cNvPr id="1411436463" name="Picture 377853969"/>
          <p:cNvPicPr>
            <a:picLocks noChangeAspect="1"/>
          </p:cNvPicPr>
          <p:nvPr/>
        </p:nvPicPr>
        <p:blipFill rotWithShape="1">
          <a:blip r:embed="rId5"/>
          <a:stretch/>
        </p:blipFill>
        <p:spPr bwMode="auto">
          <a:xfrm>
            <a:off x="2001674" y="1817194"/>
            <a:ext cx="8219178" cy="4088798"/>
          </a:xfrm>
          <a:prstGeom prst="rect">
            <a:avLst/>
          </a:prstGeom>
        </p:spPr>
      </p:pic>
      <p:sp>
        <p:nvSpPr>
          <p:cNvPr id="69398655" name="Google Shape;191;p20"/>
          <p:cNvSpPr txBox="1"/>
          <p:nvPr/>
        </p:nvSpPr>
        <p:spPr bwMode="auto">
          <a:xfrm>
            <a:off x="3112834" y="6026940"/>
            <a:ext cx="7595983" cy="305118"/>
          </a:xfrm>
          <a:prstGeom prst="rect">
            <a:avLst/>
          </a:prstGeom>
          <a:noFill/>
          <a:ln>
            <a:noFill/>
          </a:ln>
        </p:spPr>
        <p:txBody>
          <a:bodyPr spcFirstLastPara="1" wrap="square" lIns="91423" tIns="45699" rIns="91423" bIns="45699"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11.0 : </a:t>
            </a:r>
            <a:r>
              <a:rPr lang="en-US" sz="1400" b="0" i="1" u="none" strike="noStrike" cap="none" spc="0">
                <a:solidFill>
                  <a:srgbClr val="000000"/>
                </a:solidFill>
                <a:latin typeface="Arial"/>
                <a:ea typeface="Arial"/>
                <a:cs typeface="Arial"/>
              </a:rPr>
              <a:t>Gas Consumpton Analysis for Different Transaction Operations.</a:t>
            </a:r>
            <a:endParaRPr sz="1100" b="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83425459" name="Google Shape;481;p43"/>
          <p:cNvSpPr txBox="1">
            <a:spLocks noGrp="1"/>
          </p:cNvSpPr>
          <p:nvPr>
            <p:ph type="title"/>
          </p:nvPr>
        </p:nvSpPr>
        <p:spPr bwMode="auto">
          <a:xfrm>
            <a:off x="1891999" y="252149"/>
            <a:ext cx="8026914" cy="808499"/>
          </a:xfrm>
          <a:prstGeom prst="rect">
            <a:avLst/>
          </a:prstGeom>
          <a:noFill/>
          <a:ln>
            <a:noFill/>
          </a:ln>
        </p:spPr>
        <p:txBody>
          <a:bodyPr spcFirstLastPara="1" wrap="square" lIns="91423" tIns="45699" rIns="91423" bIns="45699"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Key Finding </a:t>
            </a:r>
            <a:r>
              <a:rPr b="1">
                <a:solidFill>
                  <a:srgbClr val="002060"/>
                </a:solidFill>
                <a:latin typeface="Arial"/>
                <a:ea typeface="Arial"/>
                <a:cs typeface="Arial"/>
              </a:rPr>
              <a:t>(6/6)</a:t>
            </a:r>
            <a:endParaRPr b="1">
              <a:solidFill>
                <a:srgbClr val="002060"/>
              </a:solidFill>
              <a:latin typeface="Arial"/>
              <a:cs typeface="Arial"/>
            </a:endParaRPr>
          </a:p>
        </p:txBody>
      </p:sp>
      <p:sp>
        <p:nvSpPr>
          <p:cNvPr id="1568800814" name="Google Shape;482;p43"/>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33</a:t>
            </a:r>
            <a:endParaRPr sz="2800"/>
          </a:p>
        </p:txBody>
      </p:sp>
      <p:pic>
        <p:nvPicPr>
          <p:cNvPr id="1673138225" name="Google Shape;483;p43"/>
          <p:cNvPicPr/>
          <p:nvPr/>
        </p:nvPicPr>
        <p:blipFill rotWithShape="1">
          <a:blip r:embed="rId3">
            <a:alphaModFix/>
          </a:blip>
          <a:stretch/>
        </p:blipFill>
        <p:spPr bwMode="auto">
          <a:xfrm>
            <a:off x="362464" y="374895"/>
            <a:ext cx="685280" cy="685280"/>
          </a:xfrm>
          <a:prstGeom prst="rect">
            <a:avLst/>
          </a:prstGeom>
          <a:noFill/>
          <a:ln>
            <a:noFill/>
          </a:ln>
        </p:spPr>
      </p:pic>
      <p:pic>
        <p:nvPicPr>
          <p:cNvPr id="314532754" name="Google Shape;484;p43"/>
          <p:cNvPicPr/>
          <p:nvPr/>
        </p:nvPicPr>
        <p:blipFill rotWithShape="1">
          <a:blip r:embed="rId4">
            <a:alphaModFix/>
          </a:blip>
          <a:stretch/>
        </p:blipFill>
        <p:spPr bwMode="auto">
          <a:xfrm>
            <a:off x="9918915" y="251521"/>
            <a:ext cx="1943781" cy="808653"/>
          </a:xfrm>
          <a:prstGeom prst="rect">
            <a:avLst/>
          </a:prstGeom>
          <a:noFill/>
          <a:ln>
            <a:noFill/>
          </a:ln>
        </p:spPr>
      </p:pic>
      <p:sp>
        <p:nvSpPr>
          <p:cNvPr id="2013255396" name="Google Shape;487;p43"/>
          <p:cNvSpPr txBox="1"/>
          <p:nvPr/>
        </p:nvSpPr>
        <p:spPr bwMode="auto">
          <a:xfrm>
            <a:off x="1047744" y="1253894"/>
            <a:ext cx="9385879" cy="427037"/>
          </a:xfrm>
          <a:prstGeom prst="rect">
            <a:avLst/>
          </a:prstGeom>
          <a:noFill/>
          <a:ln>
            <a:noFill/>
          </a:ln>
        </p:spPr>
        <p:txBody>
          <a:bodyPr spcFirstLastPara="1" wrap="square" lIns="91423" tIns="45699" rIns="91423" bIns="45699" anchor="t" anchorCtr="0">
            <a:spAutoFit/>
          </a:bodyPr>
          <a:lstStyle/>
          <a:p>
            <a:pPr>
              <a:defRPr/>
            </a:pPr>
            <a:r>
              <a:rPr sz="2200" b="0" i="0" u="sng">
                <a:solidFill>
                  <a:srgbClr val="000000"/>
                </a:solidFill>
                <a:latin typeface="Arialn"/>
                <a:ea typeface="Arialn"/>
                <a:cs typeface="Arialn"/>
              </a:rPr>
              <a:t>Core outcomes of the </a:t>
            </a:r>
            <a:r>
              <a:rPr lang="en-US" sz="2200" b="0" i="0" u="sng" strike="noStrike" cap="none" spc="0">
                <a:solidFill>
                  <a:srgbClr val="000000"/>
                </a:solidFill>
                <a:latin typeface="Arial"/>
                <a:ea typeface="Arial"/>
                <a:cs typeface="Arial"/>
              </a:rPr>
              <a:t>Visual Result</a:t>
            </a:r>
            <a:r>
              <a:rPr sz="2400" u="sng">
                <a:latin typeface="Arialn"/>
                <a:cs typeface="Arialn"/>
              </a:rPr>
              <a:t> </a:t>
            </a:r>
            <a:endParaRPr/>
          </a:p>
        </p:txBody>
      </p:sp>
      <p:sp>
        <p:nvSpPr>
          <p:cNvPr id="646609530" name=" 47126245"/>
          <p:cNvSpPr/>
          <p:nvPr/>
        </p:nvSpPr>
        <p:spPr bwMode="auto">
          <a:xfrm>
            <a:off x="1177398" y="2007687"/>
            <a:ext cx="10150875" cy="3536039"/>
          </a:xfrm>
        </p:spPr>
        <p:txBody>
          <a:bodyPr rot="0" spcFirstLastPara="0" vertOverflow="overflow" horzOverflow="overflow" vert="horz" wrap="square" lIns="91440" tIns="45720" rIns="91440" bIns="45720" numCol="1" spcCol="0" rtlCol="0" fromWordArt="0" anchor="t" anchorCtr="0" forceAA="0" compatLnSpc="1">
            <a:prstTxWarp prst="textNoShape"/>
            <a:spAutoFit/>
          </a:bodyPr>
          <a:lstStyle/>
          <a:p>
            <a:pPr marL="305908" indent="-305908" algn="just">
              <a:buFont typeface="Wingdings"/>
              <a:buChar char="§"/>
              <a:defRPr/>
            </a:pPr>
            <a:r>
              <a:rPr sz="2000" b="0" i="0" u="none">
                <a:solidFill>
                  <a:srgbClr val="000000"/>
                </a:solidFill>
                <a:latin typeface="Arial"/>
                <a:ea typeface="Arial"/>
                <a:cs typeface="Arial"/>
              </a:rPr>
              <a:t>Average 56.8% reduction in message overhead vs PoW</a:t>
            </a:r>
            <a:endParaRPr sz="2200" b="0">
              <a:latin typeface="Arial"/>
              <a:cs typeface="Arial"/>
            </a:endParaRPr>
          </a:p>
          <a:p>
            <a:pPr algn="just">
              <a:defRPr/>
            </a:pPr>
            <a:endParaRPr sz="2200" b="0">
              <a:latin typeface="Arial"/>
              <a:cs typeface="Arial"/>
            </a:endParaRPr>
          </a:p>
          <a:p>
            <a:pPr marL="305908" indent="-305908" algn="just">
              <a:buFont typeface="Wingdings"/>
              <a:buChar char="§"/>
              <a:defRPr/>
            </a:pPr>
            <a:r>
              <a:rPr sz="2000" b="0" i="0" u="none">
                <a:solidFill>
                  <a:srgbClr val="000000"/>
                </a:solidFill>
                <a:latin typeface="Arial"/>
                <a:ea typeface="Arial"/>
                <a:cs typeface="Arial"/>
              </a:rPr>
              <a:t>Up to 74% faster transaction processing at large scale</a:t>
            </a:r>
            <a:endParaRPr b="0"/>
          </a:p>
          <a:p>
            <a:pPr marL="305907" indent="-305907" algn="just">
              <a:buFont typeface="Wingdings"/>
              <a:buChar char="§"/>
              <a:defRPr/>
            </a:pPr>
            <a:endParaRPr sz="2200" b="0">
              <a:latin typeface="Arial"/>
              <a:cs typeface="Arial"/>
            </a:endParaRPr>
          </a:p>
          <a:p>
            <a:pPr marL="305908" indent="-305908" algn="just">
              <a:buFont typeface="Wingdings"/>
              <a:buChar char="§"/>
              <a:defRPr/>
            </a:pPr>
            <a:r>
              <a:rPr sz="2000" b="0" i="0" u="none">
                <a:solidFill>
                  <a:srgbClr val="000000"/>
                </a:solidFill>
                <a:latin typeface="Arial"/>
                <a:ea typeface="Arial"/>
                <a:cs typeface="Arial"/>
              </a:rPr>
              <a:t>Stable performance from 10 to 1000 nodes</a:t>
            </a:r>
            <a:endParaRPr b="0"/>
          </a:p>
          <a:p>
            <a:pPr algn="just">
              <a:defRPr/>
            </a:pPr>
            <a:endParaRPr sz="2000" b="0" i="0" u="none">
              <a:solidFill>
                <a:srgbClr val="000000"/>
              </a:solidFill>
              <a:latin typeface="Arial"/>
              <a:ea typeface="Arial"/>
              <a:cs typeface="Arial"/>
            </a:endParaRPr>
          </a:p>
          <a:p>
            <a:pPr marL="305907" indent="-305907" algn="just">
              <a:buFont typeface="Wingdings"/>
              <a:buChar char="§"/>
              <a:defRPr/>
            </a:pPr>
            <a:r>
              <a:rPr lang="en-US" sz="2000" b="0" i="0" u="none" strike="noStrike" cap="none" spc="0">
                <a:solidFill>
                  <a:schemeClr val="tx1"/>
                </a:solidFill>
                <a:latin typeface="Arial"/>
                <a:ea typeface="Arial"/>
                <a:cs typeface="Arial"/>
              </a:rPr>
              <a:t>Overall, routine transactions such as registration (818,432 g.units),mutation (474,367 g.units), and identity setup (204,868 g.units) consume far less gas than deployment (2,930,431 g.units) and resulting the system is economically scalable for Bangladesh land regestration scenario.</a:t>
            </a:r>
            <a:endParaRPr sz="2000" b="0" i="0" u="none">
              <a:solidFill>
                <a:schemeClr val="tx1"/>
              </a:solidFill>
              <a:latin typeface="Arial"/>
              <a:ea typeface="Arial"/>
              <a:cs typeface="Arial"/>
            </a:endParaRPr>
          </a:p>
          <a:p>
            <a:pPr algn="just">
              <a:defRPr/>
            </a:pPr>
            <a:endParaRPr sz="2200" b="0">
              <a:latin typeface="Arial"/>
              <a:cs typeface="Arial"/>
            </a:endParaRPr>
          </a:p>
        </p:txBody>
      </p:sp>
      <p:sp>
        <p:nvSpPr>
          <p:cNvPr id="985012436"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978355818"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10441687" name="Google Shape;493;p44"/>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Comparison</a:t>
            </a:r>
            <a:endParaRPr>
              <a:solidFill>
                <a:srgbClr val="002060"/>
              </a:solidFill>
            </a:endParaRPr>
          </a:p>
        </p:txBody>
      </p:sp>
      <p:sp>
        <p:nvSpPr>
          <p:cNvPr id="2039641903" name="Google Shape;494;p44"/>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34</a:t>
            </a:r>
            <a:endParaRPr sz="2800"/>
          </a:p>
        </p:txBody>
      </p:sp>
      <p:pic>
        <p:nvPicPr>
          <p:cNvPr id="970432803" name="Google Shape;495;p44"/>
          <p:cNvPicPr/>
          <p:nvPr/>
        </p:nvPicPr>
        <p:blipFill rotWithShape="1">
          <a:blip r:embed="rId3">
            <a:alphaModFix/>
          </a:blip>
          <a:stretch/>
        </p:blipFill>
        <p:spPr bwMode="auto">
          <a:xfrm>
            <a:off x="362465" y="374895"/>
            <a:ext cx="685281" cy="685281"/>
          </a:xfrm>
          <a:prstGeom prst="rect">
            <a:avLst/>
          </a:prstGeom>
          <a:noFill/>
          <a:ln>
            <a:noFill/>
          </a:ln>
        </p:spPr>
      </p:pic>
      <p:pic>
        <p:nvPicPr>
          <p:cNvPr id="658835185" name="Google Shape;496;p44"/>
          <p:cNvPicPr/>
          <p:nvPr/>
        </p:nvPicPr>
        <p:blipFill rotWithShape="1">
          <a:blip r:embed="rId4">
            <a:alphaModFix/>
          </a:blip>
          <a:stretch/>
        </p:blipFill>
        <p:spPr bwMode="auto">
          <a:xfrm>
            <a:off x="9918915" y="251522"/>
            <a:ext cx="1943782" cy="808654"/>
          </a:xfrm>
          <a:prstGeom prst="rect">
            <a:avLst/>
          </a:prstGeom>
          <a:noFill/>
          <a:ln>
            <a:noFill/>
          </a:ln>
        </p:spPr>
      </p:pic>
      <p:graphicFrame>
        <p:nvGraphicFramePr>
          <p:cNvPr id="1807864261" name="Table 1"/>
          <p:cNvGraphicFramePr>
            <a:graphicFrameLocks xmlns:a="http://schemas.openxmlformats.org/drawingml/2006/main" noGrp="1"/>
          </p:cNvGraphicFramePr>
          <p:nvPr/>
        </p:nvGraphicFramePr>
        <p:xfrm rot="0">
          <a:off x="1391093" y="1603894"/>
          <a:ext cx="9723437" cy="3686160"/>
        </p:xfrm>
        <a:graphic>
          <a:graphicData uri="http://schemas.openxmlformats.org/drawingml/2006/table">
            <a:tbl>
              <a:tblPr firstRow="1" firstCol="0" lastRow="0" lastCol="0" bandRow="1" bandCol="0">
                <a:tableStyleId>{5940675A-B579-460E-94D1-54222C63F5DA}</a:tableStyleId>
              </a:tblPr>
              <a:tblGrid>
                <a:gridCol w="1890000"/>
                <a:gridCol w="2790000"/>
                <a:gridCol w="2340000"/>
                <a:gridCol w="2690737"/>
              </a:tblGrid>
              <a:tr h="416352">
                <a:tc>
                  <a:txBody>
                    <a:bodyPr/>
                    <a:p>
                      <a:pPr>
                        <a:buNone/>
                        <a:defRPr/>
                      </a:pPr>
                      <a:r>
                        <a:rPr lang="en-ID" sz="1400" b="1"/>
                        <a:t>Aspect</a:t>
                      </a:r>
                      <a:endParaRPr sz="1400"/>
                    </a:p>
                  </a:txBody>
                  <a:tcPr anchor="ctr"/>
                </a:tc>
                <a:tc>
                  <a:txBody>
                    <a:bodyPr/>
                    <a:p>
                      <a:pPr>
                        <a:buNone/>
                        <a:defRPr/>
                      </a:pPr>
                      <a:r>
                        <a:rPr lang="en-ID" sz="1400" b="1"/>
                        <a:t>Existing Related Studies</a:t>
                      </a:r>
                      <a:endParaRPr sz="1400"/>
                    </a:p>
                  </a:txBody>
                  <a:tcPr anchor="ctr"/>
                </a:tc>
                <a:tc>
                  <a:txBody>
                    <a:bodyPr/>
                    <a:p>
                      <a:pPr>
                        <a:buNone/>
                        <a:defRPr/>
                      </a:pPr>
                      <a:r>
                        <a:rPr lang="en-ID" sz="1400" b="1"/>
                        <a:t>Limitation in Prior Works</a:t>
                      </a:r>
                      <a:endParaRPr sz="1400"/>
                    </a:p>
                  </a:txBody>
                  <a:tcPr anchor="ctr"/>
                </a:tc>
                <a:tc>
                  <a:txBody>
                    <a:bodyPr/>
                    <a:p>
                      <a:pPr>
                        <a:buNone/>
                        <a:defRPr/>
                      </a:pPr>
                      <a:r>
                        <a:rPr lang="en-ID" sz="1400" b="1"/>
                        <a:t>Contribution of Proposed TPACP</a:t>
                      </a:r>
                      <a:endParaRPr sz="1400"/>
                    </a:p>
                  </a:txBody>
                  <a:tcPr anchor="ctr"/>
                </a:tc>
              </a:tr>
              <a:tr h="751027">
                <a:tc>
                  <a:txBody>
                    <a:bodyPr/>
                    <a:p>
                      <a:pPr>
                        <a:buNone/>
                        <a:defRPr/>
                      </a:pPr>
                      <a:r>
                        <a:rPr lang="en-ID" sz="1400" b="0">
                          <a:latin typeface="Arial"/>
                          <a:ea typeface="Arial"/>
                          <a:cs typeface="Arial"/>
                        </a:rPr>
                        <a:t>Land Registry Blockchain Models</a:t>
                      </a:r>
                      <a:endParaRPr sz="1400" b="0">
                        <a:latin typeface="Arial"/>
                        <a:cs typeface="Arial"/>
                      </a:endParaRPr>
                    </a:p>
                  </a:txBody>
                  <a:tcPr anchor="ctr"/>
                </a:tc>
                <a:tc>
                  <a:txBody>
                    <a:bodyPr/>
                    <a:p>
                      <a:pPr>
                        <a:buNone/>
                        <a:defRPr/>
                      </a:pPr>
                      <a:r>
                        <a:rPr lang="en-US" sz="1400" b="0">
                          <a:latin typeface="Arial"/>
                          <a:ea typeface="Arial"/>
                          <a:cs typeface="Arial"/>
                        </a:rPr>
                        <a:t>Shithy et al. proposed blockchain-based land registration frameworks</a:t>
                      </a:r>
                      <a:endParaRPr sz="1400" b="0">
                        <a:latin typeface="Arial"/>
                        <a:cs typeface="Arial"/>
                      </a:endParaRPr>
                    </a:p>
                  </a:txBody>
                  <a:tcPr anchor="ctr"/>
                </a:tc>
                <a:tc>
                  <a:txBody>
                    <a:bodyPr/>
                    <a:p>
                      <a:pPr>
                        <a:buNone/>
                        <a:defRPr/>
                      </a:pPr>
                      <a:r>
                        <a:rPr lang="en-US" sz="1400" b="0">
                          <a:latin typeface="Arial"/>
                          <a:ea typeface="Arial"/>
                          <a:cs typeface="Arial"/>
                        </a:rPr>
                        <a:t>Mostly conceptual; lacks full-scale economic and governance evaluation</a:t>
                      </a:r>
                      <a:endParaRPr sz="1400" b="0">
                        <a:latin typeface="Arial"/>
                        <a:cs typeface="Arial"/>
                      </a:endParaRPr>
                    </a:p>
                  </a:txBody>
                  <a:tcPr anchor="ctr"/>
                </a:tc>
                <a:tc>
                  <a:txBody>
                    <a:bodyPr/>
                    <a:p>
                      <a:pPr>
                        <a:buNone/>
                        <a:defRPr/>
                      </a:pPr>
                      <a:r>
                        <a:rPr lang="en-US" sz="1400" b="0">
                          <a:latin typeface="Arial"/>
                          <a:ea typeface="Arial"/>
                          <a:cs typeface="Arial"/>
                        </a:rPr>
                        <a:t>TPACP introduces territorially governed blockchain suitable for Bangladesh administration</a:t>
                      </a:r>
                      <a:endParaRPr sz="1400" b="0">
                        <a:latin typeface="Arial"/>
                        <a:cs typeface="Arial"/>
                      </a:endParaRPr>
                    </a:p>
                  </a:txBody>
                  <a:tcPr anchor="ctr"/>
                </a:tc>
              </a:tr>
              <a:tr h="1085702">
                <a:tc>
                  <a:txBody>
                    <a:bodyPr/>
                    <a:p>
                      <a:pPr>
                        <a:buNone/>
                        <a:defRPr/>
                      </a:pPr>
                      <a:r>
                        <a:rPr sz="1400" b="0" i="0" u="none">
                          <a:solidFill>
                            <a:srgbClr val="000000"/>
                          </a:solidFill>
                          <a:latin typeface="Arial"/>
                          <a:ea typeface="Arial"/>
                          <a:cs typeface="Arial"/>
                        </a:rPr>
                        <a:t>Transaction Processing Time</a:t>
                      </a:r>
                      <a:endParaRPr sz="1400" b="0">
                        <a:latin typeface="Arial"/>
                        <a:cs typeface="Arial"/>
                      </a:endParaRPr>
                    </a:p>
                  </a:txBody>
                  <a:tcPr anchor="ctr"/>
                </a:tc>
                <a:tc>
                  <a:txBody>
                    <a:bodyPr/>
                    <a:p>
                      <a:pPr>
                        <a:defRPr/>
                      </a:pPr>
                      <a:r>
                        <a:rPr lang="en-ID" sz="1400" b="0" i="0" u="none" strike="noStrike" cap="none" spc="0">
                          <a:solidFill>
                            <a:schemeClr val="tx1"/>
                          </a:solidFill>
                          <a:latin typeface="Arial"/>
                          <a:ea typeface="Arial"/>
                          <a:cs typeface="Arial"/>
                        </a:rPr>
                        <a:t>A. S. Yadav</a:t>
                      </a:r>
                      <a:r>
                        <a:rPr sz="1400" b="0">
                          <a:latin typeface="Arial"/>
                          <a:ea typeface="Arial"/>
                          <a:cs typeface="Arial"/>
                        </a:rPr>
                        <a:t> et al., </a:t>
                      </a:r>
                      <a:r>
                        <a:rPr sz="1400" b="0" i="0" u="none">
                          <a:solidFill>
                            <a:srgbClr val="000000"/>
                          </a:solidFill>
                          <a:latin typeface="Arial"/>
                          <a:ea typeface="Arial"/>
                          <a:cs typeface="Arial"/>
                        </a:rPr>
                        <a:t>Processing times reported for PoW, PoS, DPoS, and TNCA (e.g., at 100 nodes: PoW 358.2 s, DPoS 252.4 s, TNCA 153.6 s)</a:t>
                      </a:r>
                      <a:endParaRPr sz="1400" b="0">
                        <a:latin typeface="Arial"/>
                        <a:cs typeface="Arial"/>
                      </a:endParaRPr>
                    </a:p>
                  </a:txBody>
                  <a:tcPr anchor="ctr"/>
                </a:tc>
                <a:tc>
                  <a:txBody>
                    <a:bodyPr/>
                    <a:p>
                      <a:pPr>
                        <a:defRPr/>
                      </a:pPr>
                      <a:r>
                        <a:rPr sz="1400" b="0" i="0" u="none">
                          <a:solidFill>
                            <a:srgbClr val="000000"/>
                          </a:solidFill>
                          <a:latin typeface="Arial"/>
                          <a:ea typeface="Arial"/>
                          <a:cs typeface="Arial"/>
                        </a:rPr>
                        <a:t>Evaluated only up to 350 nodes and without advanced authority-based optimization</a:t>
                      </a:r>
                      <a:endParaRPr sz="1400" b="0">
                        <a:latin typeface="Arial"/>
                        <a:cs typeface="Arial"/>
                      </a:endParaRPr>
                    </a:p>
                  </a:txBody>
                  <a:tcPr anchor="ctr"/>
                </a:tc>
                <a:tc>
                  <a:txBody>
                    <a:bodyPr/>
                    <a:p>
                      <a:pPr>
                        <a:defRPr/>
                      </a:pPr>
                      <a:r>
                        <a:rPr sz="1400" b="0" i="0" u="none">
                          <a:solidFill>
                            <a:srgbClr val="000000"/>
                          </a:solidFill>
                          <a:latin typeface="Arial"/>
                          <a:ea typeface="Arial"/>
                          <a:cs typeface="Arial"/>
                        </a:rPr>
                        <a:t>TPACP achieves lower times at larger scale (e.g., 132.9 s at 100 nodes, 629.0 s at 1,000 nodes), demonstrating scalable and faster processing</a:t>
                      </a:r>
                      <a:endParaRPr sz="1400" b="0">
                        <a:latin typeface="Arial"/>
                        <a:cs typeface="Arial"/>
                      </a:endParaRPr>
                    </a:p>
                  </a:txBody>
                  <a:tcPr anchor="ctr"/>
                </a:tc>
              </a:tr>
              <a:tr h="1420378">
                <a:tc>
                  <a:txBody>
                    <a:bodyPr/>
                    <a:p>
                      <a:pPr>
                        <a:buNone/>
                        <a:defRPr/>
                      </a:pPr>
                      <a:r>
                        <a:rPr lang="en-ID" sz="1400" b="0">
                          <a:solidFill>
                            <a:schemeClr val="tx1"/>
                          </a:solidFill>
                          <a:latin typeface="Arial"/>
                          <a:ea typeface="Arial"/>
                          <a:cs typeface="Arial"/>
                        </a:rPr>
                        <a:t>Gas Consumption Benchmarking</a:t>
                      </a:r>
                      <a:endParaRPr sz="1400" b="0">
                        <a:solidFill>
                          <a:srgbClr val="FF0000"/>
                        </a:solidFill>
                        <a:latin typeface="Arial"/>
                        <a:cs typeface="Arial"/>
                      </a:endParaRPr>
                    </a:p>
                  </a:txBody>
                  <a:tcPr anchor="ctr"/>
                </a:tc>
                <a:tc>
                  <a:txBody>
                    <a:bodyPr/>
                    <a:p>
                      <a:pPr>
                        <a:defRPr/>
                      </a:pPr>
                      <a:r>
                        <a:rPr lang="en-US" sz="1400" b="0" i="0" u="none" strike="noStrike" cap="none" spc="0">
                          <a:solidFill>
                            <a:schemeClr val="tx1"/>
                          </a:solidFill>
                          <a:latin typeface="Arial"/>
                          <a:ea typeface="Arial"/>
                          <a:cs typeface="Arial"/>
                        </a:rPr>
                        <a:t>Alam et al.,</a:t>
                      </a:r>
                      <a:r>
                        <a:rPr sz="1400" b="0">
                          <a:latin typeface="Arial"/>
                          <a:ea typeface="Arial"/>
                          <a:cs typeface="Arial"/>
                        </a:rPr>
                        <a:t> </a:t>
                      </a:r>
                      <a:r>
                        <a:rPr sz="1400" b="0" i="0" u="none">
                          <a:solidFill>
                            <a:srgbClr val="000000"/>
                          </a:solidFill>
                          <a:latin typeface="Arial"/>
                          <a:ea typeface="Arial"/>
                          <a:cs typeface="Arial"/>
                        </a:rPr>
                        <a:t>Final Avg. gas costs reported (e.g., deployment 3,084,664, khatian entry 442,408, mutation 499,334, user 215,650)</a:t>
                      </a:r>
                      <a:endParaRPr sz="1400" b="0">
                        <a:latin typeface="Arial"/>
                        <a:cs typeface="Arial"/>
                      </a:endParaRPr>
                    </a:p>
                  </a:txBody>
                  <a:tcPr anchor="ctr"/>
                </a:tc>
                <a:tc>
                  <a:txBody>
                    <a:bodyPr/>
                    <a:p>
                      <a:pPr>
                        <a:buNone/>
                        <a:defRPr/>
                      </a:pPr>
                      <a:r>
                        <a:rPr sz="1400" b="0" i="0" u="none">
                          <a:solidFill>
                            <a:srgbClr val="000000"/>
                          </a:solidFill>
                          <a:latin typeface="Arial"/>
                          <a:ea typeface="Arial"/>
                          <a:cs typeface="Arial"/>
                        </a:rPr>
                        <a:t>Values reported without unified workflow or benchmark consistency</a:t>
                      </a:r>
                      <a:endParaRPr sz="1400" b="0">
                        <a:solidFill>
                          <a:srgbClr val="FF0000"/>
                        </a:solidFill>
                        <a:latin typeface="Arial"/>
                        <a:cs typeface="Arial"/>
                      </a:endParaRPr>
                    </a:p>
                  </a:txBody>
                  <a:tcPr anchor="ctr"/>
                </a:tc>
                <a:tc>
                  <a:txBody>
                    <a:bodyPr/>
                    <a:p>
                      <a:pPr>
                        <a:defRPr/>
                      </a:pPr>
                      <a:r>
                        <a:rPr sz="1400" b="0" i="0" u="none">
                          <a:solidFill>
                            <a:srgbClr val="000000"/>
                          </a:solidFill>
                          <a:latin typeface="Arial"/>
                          <a:ea typeface="Arial"/>
                          <a:cs typeface="Arial"/>
                        </a:rPr>
                        <a:t>TPACP provides standardized gas benchmarks (deployment 2,930,431, registration 818,432, mutation 474,367, identity 204,868) enabling direct, reproducible comparison</a:t>
                      </a:r>
                      <a:endParaRPr sz="1400" b="0">
                        <a:latin typeface="Arial"/>
                        <a:cs typeface="Arial"/>
                      </a:endParaRPr>
                    </a:p>
                  </a:txBody>
                  <a:tcPr anchor="ctr"/>
                </a:tc>
              </a:tr>
            </a:tbl>
          </a:graphicData>
        </a:graphic>
      </p:graphicFrame>
      <p:sp>
        <p:nvSpPr>
          <p:cNvPr id="149139344"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65023585"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129105235" name="Google Shape;191;p20"/>
          <p:cNvSpPr txBox="1"/>
          <p:nvPr/>
        </p:nvSpPr>
        <p:spPr bwMode="auto">
          <a:xfrm>
            <a:off x="1337597" y="1230309"/>
            <a:ext cx="8952090" cy="305118"/>
          </a:xfrm>
          <a:prstGeom prst="rect">
            <a:avLst/>
          </a:prstGeom>
          <a:noFill/>
          <a:ln>
            <a:noFill/>
          </a:ln>
        </p:spPr>
        <p:txBody>
          <a:bodyPr spcFirstLastPara="1" wrap="square" lIns="91422" tIns="45698" rIns="91422" bIns="45698" anchor="t" anchorCtr="0">
            <a:spAutoFit/>
          </a:bodyPr>
          <a:lstStyle/>
          <a:p>
            <a:pPr lvl="0" algn="l" rtl="0">
              <a:lnSpc>
                <a:spcPct val="100000"/>
              </a:lnSpc>
              <a:spcBef>
                <a:spcPts val="0"/>
              </a:spcBef>
              <a:spcAft>
                <a:spcPts val="0"/>
              </a:spcAft>
              <a:defRPr/>
            </a:pPr>
            <a:r>
              <a:rPr lang="en-US" sz="1400" b="1" i="1" u="none" strike="noStrike" cap="none">
                <a:solidFill>
                  <a:srgbClr val="000000"/>
                </a:solidFill>
                <a:latin typeface="Arial"/>
                <a:ea typeface="Arial"/>
                <a:cs typeface="Arial"/>
              </a:rPr>
              <a:t>Table 8.0 : </a:t>
            </a:r>
            <a:r>
              <a:rPr lang="en-US" sz="1400" b="0" i="1" u="none" strike="noStrike" cap="none">
                <a:solidFill>
                  <a:srgbClr val="000000"/>
                </a:solidFill>
                <a:latin typeface="Arial"/>
                <a:ea typeface="Arial"/>
                <a:cs typeface="Arial"/>
              </a:rPr>
              <a:t>Comparison with Existing Related Studies with proposed TPACP</a:t>
            </a:r>
            <a:endParaRPr sz="1400" b="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47333112" name="Google Shape;505;p45"/>
          <p:cNvSpPr txBox="1">
            <a:spLocks noGrp="1"/>
          </p:cNvSpPr>
          <p:nvPr>
            <p:ph type="title"/>
          </p:nvPr>
        </p:nvSpPr>
        <p:spPr bwMode="auto">
          <a:xfrm>
            <a:off x="1892000" y="281967"/>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Performance Analysis</a:t>
            </a:r>
            <a:r>
              <a:rPr sz="4000" b="1">
                <a:solidFill>
                  <a:srgbClr val="002060"/>
                </a:solidFill>
                <a:latin typeface="Arial"/>
                <a:ea typeface="Arial"/>
                <a:cs typeface="Arial"/>
              </a:rPr>
              <a:t> (1/3)</a:t>
            </a:r>
            <a:endParaRPr sz="4000" b="1">
              <a:solidFill>
                <a:srgbClr val="002060"/>
              </a:solidFill>
              <a:latin typeface="Arial"/>
              <a:cs typeface="Arial"/>
            </a:endParaRPr>
          </a:p>
        </p:txBody>
      </p:sp>
      <p:sp>
        <p:nvSpPr>
          <p:cNvPr id="438314870" name="Google Shape;506;p45"/>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35</a:t>
            </a:r>
            <a:endParaRPr sz="2800"/>
          </a:p>
        </p:txBody>
      </p:sp>
      <p:pic>
        <p:nvPicPr>
          <p:cNvPr id="962635624" name="Google Shape;507;p45"/>
          <p:cNvPicPr/>
          <p:nvPr/>
        </p:nvPicPr>
        <p:blipFill rotWithShape="1">
          <a:blip r:embed="rId3">
            <a:alphaModFix/>
          </a:blip>
          <a:stretch/>
        </p:blipFill>
        <p:spPr bwMode="auto">
          <a:xfrm>
            <a:off x="362465" y="374895"/>
            <a:ext cx="685281" cy="685281"/>
          </a:xfrm>
          <a:prstGeom prst="rect">
            <a:avLst/>
          </a:prstGeom>
          <a:noFill/>
          <a:ln>
            <a:noFill/>
          </a:ln>
        </p:spPr>
      </p:pic>
      <p:pic>
        <p:nvPicPr>
          <p:cNvPr id="545667100" name="Google Shape;508;p45"/>
          <p:cNvPicPr/>
          <p:nvPr/>
        </p:nvPicPr>
        <p:blipFill rotWithShape="1">
          <a:blip r:embed="rId4">
            <a:alphaModFix/>
          </a:blip>
          <a:stretch/>
        </p:blipFill>
        <p:spPr bwMode="auto">
          <a:xfrm>
            <a:off x="9918915" y="251522"/>
            <a:ext cx="1943782" cy="808654"/>
          </a:xfrm>
          <a:prstGeom prst="rect">
            <a:avLst/>
          </a:prstGeom>
          <a:noFill/>
          <a:ln>
            <a:noFill/>
          </a:ln>
        </p:spPr>
      </p:pic>
      <p:sp>
        <p:nvSpPr>
          <p:cNvPr id="597564507" name="TextBox 5"/>
          <p:cNvSpPr txBox="1"/>
          <p:nvPr/>
        </p:nvSpPr>
        <p:spPr bwMode="auto">
          <a:xfrm>
            <a:off x="1507062" y="4510073"/>
            <a:ext cx="10108561" cy="1463400"/>
          </a:xfrm>
          <a:prstGeom prst="rect">
            <a:avLst/>
          </a:prstGeom>
          <a:noFill/>
        </p:spPr>
        <p:txBody>
          <a:bodyPr wrap="square" rtlCol="0">
            <a:spAutoFit/>
          </a:bodyPr>
          <a:lstStyle/>
          <a:p>
            <a:pPr marL="283879" indent="-283879">
              <a:buFont typeface="Wingdings"/>
              <a:buChar char="§"/>
              <a:defRPr/>
            </a:pPr>
            <a:r>
              <a:rPr lang="en-US" sz="1800" b="1">
                <a:solidFill>
                  <a:schemeClr val="tx1"/>
                </a:solidFill>
                <a:latin typeface="Arial"/>
              </a:rPr>
              <a:t>10 nodes:</a:t>
            </a:r>
            <a:r>
              <a:rPr lang="en-US" sz="1800">
                <a:solidFill>
                  <a:schemeClr val="tx1"/>
                </a:solidFill>
                <a:latin typeface="Arial"/>
              </a:rPr>
              <a:t> TPACP reduces message overhead by </a:t>
            </a:r>
            <a:r>
              <a:rPr lang="en-US" sz="1800" b="1">
                <a:solidFill>
                  <a:schemeClr val="tx1"/>
                </a:solidFill>
                <a:latin typeface="Arial"/>
              </a:rPr>
              <a:t>78.3%</a:t>
            </a:r>
            <a:r>
              <a:rPr lang="en-US" sz="1800">
                <a:solidFill>
                  <a:schemeClr val="tx1"/>
                </a:solidFill>
                <a:latin typeface="Arial"/>
              </a:rPr>
              <a:t> (highest efficiency).</a:t>
            </a:r>
            <a:endParaRPr sz="1800"/>
          </a:p>
          <a:p>
            <a:pPr marL="283879" indent="-283879">
              <a:buFont typeface="Wingdings"/>
              <a:buChar char="§"/>
              <a:defRPr/>
            </a:pPr>
            <a:endParaRPr lang="en-US" sz="1800"/>
          </a:p>
          <a:p>
            <a:pPr marL="283879" indent="-283879">
              <a:buFont typeface="Wingdings"/>
              <a:buChar char="§"/>
              <a:defRPr/>
            </a:pPr>
            <a:r>
              <a:rPr lang="en-US" sz="1800" b="1">
                <a:solidFill>
                  <a:schemeClr val="tx1"/>
                </a:solidFill>
                <a:latin typeface="Arial"/>
              </a:rPr>
              <a:t>500 nodes:</a:t>
            </a:r>
            <a:r>
              <a:rPr lang="en-US" sz="1800">
                <a:solidFill>
                  <a:schemeClr val="tx1"/>
                </a:solidFill>
                <a:latin typeface="Arial"/>
              </a:rPr>
              <a:t> Still achieves </a:t>
            </a:r>
            <a:r>
              <a:rPr lang="en-US" sz="1800" b="1">
                <a:solidFill>
                  <a:schemeClr val="tx1"/>
                </a:solidFill>
                <a:latin typeface="Arial"/>
              </a:rPr>
              <a:t>69.2%</a:t>
            </a:r>
            <a:r>
              <a:rPr lang="en-US" sz="1800">
                <a:solidFill>
                  <a:schemeClr val="tx1"/>
                </a:solidFill>
                <a:latin typeface="Arial"/>
              </a:rPr>
              <a:t> reduction, showing good scalability</a:t>
            </a:r>
            <a:endParaRPr sz="1800"/>
          </a:p>
          <a:p>
            <a:pPr marL="283879" indent="-283879">
              <a:buFont typeface="Wingdings"/>
              <a:buChar char="§"/>
              <a:defRPr/>
            </a:pPr>
            <a:endParaRPr lang="en-US" sz="1800"/>
          </a:p>
          <a:p>
            <a:pPr marL="283879" indent="-283879">
              <a:buFont typeface="Wingdings"/>
              <a:buChar char="§"/>
              <a:defRPr/>
            </a:pPr>
            <a:r>
              <a:rPr lang="en-US" sz="1800" b="1">
                <a:solidFill>
                  <a:schemeClr val="tx1"/>
                </a:solidFill>
                <a:latin typeface="Arial"/>
              </a:rPr>
              <a:t>1000 nodes:</a:t>
            </a:r>
            <a:r>
              <a:rPr lang="en-US" sz="1800">
                <a:solidFill>
                  <a:schemeClr val="tx1"/>
                </a:solidFill>
                <a:latin typeface="Arial"/>
              </a:rPr>
              <a:t> Maintains </a:t>
            </a:r>
            <a:r>
              <a:rPr lang="en-US" sz="1800" b="1">
                <a:solidFill>
                  <a:schemeClr val="tx1"/>
                </a:solidFill>
                <a:latin typeface="Arial"/>
              </a:rPr>
              <a:t>63.2%</a:t>
            </a:r>
            <a:r>
              <a:rPr lang="en-US" sz="1800">
                <a:solidFill>
                  <a:schemeClr val="tx1"/>
                </a:solidFill>
                <a:latin typeface="Arial"/>
              </a:rPr>
              <a:t> reduction, proving robustness for large nationwide networks</a:t>
            </a:r>
            <a:endParaRPr lang="en-ID" sz="1800"/>
          </a:p>
        </p:txBody>
      </p:sp>
      <p:sp>
        <p:nvSpPr>
          <p:cNvPr id="1755015422"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2125392459"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pic>
        <p:nvPicPr>
          <p:cNvPr id="273839457" name="Picture 1971987061"/>
          <p:cNvPicPr>
            <a:picLocks noChangeAspect="1"/>
          </p:cNvPicPr>
          <p:nvPr/>
        </p:nvPicPr>
        <p:blipFill rotWithShape="1">
          <a:blip r:embed="rId5"/>
          <a:srcRect l="345" t="11135" r="-343" b="0"/>
          <a:stretch/>
        </p:blipFill>
        <p:spPr bwMode="auto">
          <a:xfrm>
            <a:off x="2517787" y="1682749"/>
            <a:ext cx="7426755" cy="2517313"/>
          </a:xfrm>
          <a:prstGeom prst="rect">
            <a:avLst/>
          </a:prstGeom>
        </p:spPr>
      </p:pic>
      <p:sp>
        <p:nvSpPr>
          <p:cNvPr id="1048300823" name="Google Shape;191;p20"/>
          <p:cNvSpPr txBox="1"/>
          <p:nvPr/>
        </p:nvSpPr>
        <p:spPr bwMode="auto">
          <a:xfrm>
            <a:off x="2480596" y="1516059"/>
            <a:ext cx="8953529" cy="305118"/>
          </a:xfrm>
          <a:prstGeom prst="rect">
            <a:avLst/>
          </a:prstGeom>
          <a:noFill/>
          <a:ln>
            <a:noFill/>
          </a:ln>
        </p:spPr>
        <p:txBody>
          <a:bodyPr spcFirstLastPara="1" wrap="square" lIns="91422" tIns="45698" rIns="91422" bIns="45698" anchor="t" anchorCtr="0">
            <a:spAutoFit/>
          </a:bodyPr>
          <a:lstStyle/>
          <a:p>
            <a:pPr lvl="0" algn="l" rtl="0">
              <a:lnSpc>
                <a:spcPct val="100000"/>
              </a:lnSpc>
              <a:spcBef>
                <a:spcPts val="0"/>
              </a:spcBef>
              <a:spcAft>
                <a:spcPts val="0"/>
              </a:spcAft>
              <a:defRPr/>
            </a:pPr>
            <a:r>
              <a:rPr lang="en-US" sz="1400" b="1" i="1" u="none" strike="noStrike" cap="none">
                <a:solidFill>
                  <a:srgbClr val="000000"/>
                </a:solidFill>
                <a:latin typeface="Arial"/>
                <a:ea typeface="Arial"/>
                <a:cs typeface="Arial"/>
              </a:rPr>
              <a:t>Table 9.0 : </a:t>
            </a:r>
            <a:r>
              <a:rPr lang="en-US" sz="1400" b="0" i="1" u="none" strike="noStrike" cap="none" spc="0">
                <a:solidFill>
                  <a:srgbClr val="000000"/>
                </a:solidFill>
                <a:latin typeface="Arial"/>
                <a:ea typeface="Arial"/>
                <a:cs typeface="Arial"/>
              </a:rPr>
              <a:t>Territorial Message Exchange Reduction Compared to Proof of Work (PoW)</a:t>
            </a:r>
            <a:endParaRPr sz="1400" b="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7418624" name="Google Shape;505;p45"/>
          <p:cNvSpPr txBox="1">
            <a:spLocks noGrp="1"/>
          </p:cNvSpPr>
          <p:nvPr>
            <p:ph type="title"/>
          </p:nvPr>
        </p:nvSpPr>
        <p:spPr bwMode="auto">
          <a:xfrm>
            <a:off x="1891999" y="281966"/>
            <a:ext cx="8026914" cy="808499"/>
          </a:xfrm>
          <a:prstGeom prst="rect">
            <a:avLst/>
          </a:prstGeom>
          <a:noFill/>
          <a:ln>
            <a:noFill/>
          </a:ln>
        </p:spPr>
        <p:txBody>
          <a:bodyPr spcFirstLastPara="1" wrap="square" lIns="91423" tIns="45699" rIns="91423" bIns="45699"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Performance Analysis</a:t>
            </a:r>
            <a:r>
              <a:rPr sz="4000" b="1">
                <a:solidFill>
                  <a:srgbClr val="002060"/>
                </a:solidFill>
                <a:latin typeface="Arial"/>
                <a:ea typeface="Arial"/>
                <a:cs typeface="Arial"/>
              </a:rPr>
              <a:t> (1/3)</a:t>
            </a:r>
            <a:endParaRPr sz="4000" b="1">
              <a:solidFill>
                <a:srgbClr val="002060"/>
              </a:solidFill>
              <a:latin typeface="Arial"/>
              <a:cs typeface="Arial"/>
            </a:endParaRPr>
          </a:p>
        </p:txBody>
      </p:sp>
      <p:sp>
        <p:nvSpPr>
          <p:cNvPr id="2135212332" name="Google Shape;506;p45"/>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36</a:t>
            </a:r>
            <a:endParaRPr sz="2800"/>
          </a:p>
        </p:txBody>
      </p:sp>
      <p:pic>
        <p:nvPicPr>
          <p:cNvPr id="1286658452" name="Google Shape;507;p45"/>
          <p:cNvPicPr/>
          <p:nvPr/>
        </p:nvPicPr>
        <p:blipFill rotWithShape="1">
          <a:blip r:embed="rId3">
            <a:alphaModFix/>
          </a:blip>
          <a:stretch/>
        </p:blipFill>
        <p:spPr bwMode="auto">
          <a:xfrm>
            <a:off x="362464" y="374895"/>
            <a:ext cx="685280" cy="685280"/>
          </a:xfrm>
          <a:prstGeom prst="rect">
            <a:avLst/>
          </a:prstGeom>
          <a:noFill/>
          <a:ln>
            <a:noFill/>
          </a:ln>
        </p:spPr>
      </p:pic>
      <p:pic>
        <p:nvPicPr>
          <p:cNvPr id="785471932" name="Google Shape;508;p45"/>
          <p:cNvPicPr/>
          <p:nvPr/>
        </p:nvPicPr>
        <p:blipFill rotWithShape="1">
          <a:blip r:embed="rId4">
            <a:alphaModFix/>
          </a:blip>
          <a:stretch/>
        </p:blipFill>
        <p:spPr bwMode="auto">
          <a:xfrm>
            <a:off x="9918915" y="251521"/>
            <a:ext cx="1943781" cy="808653"/>
          </a:xfrm>
          <a:prstGeom prst="rect">
            <a:avLst/>
          </a:prstGeom>
          <a:noFill/>
          <a:ln>
            <a:noFill/>
          </a:ln>
        </p:spPr>
      </p:pic>
      <p:sp>
        <p:nvSpPr>
          <p:cNvPr id="915427791" name="TextBox 8"/>
          <p:cNvSpPr txBox="1"/>
          <p:nvPr/>
        </p:nvSpPr>
        <p:spPr bwMode="auto">
          <a:xfrm>
            <a:off x="1832466" y="4310176"/>
            <a:ext cx="7842633" cy="2012039"/>
          </a:xfrm>
          <a:prstGeom prst="rect">
            <a:avLst/>
          </a:prstGeom>
          <a:noFill/>
        </p:spPr>
        <p:txBody>
          <a:bodyPr wrap="square" rtlCol="0">
            <a:spAutoFit/>
          </a:bodyPr>
          <a:lstStyle/>
          <a:p>
            <a:pPr>
              <a:defRPr/>
            </a:pPr>
            <a:r>
              <a:rPr lang="en-US" sz="1800"/>
              <a:t>At 1000 nodes, TPACP also outperforms other protocols:</a:t>
            </a:r>
            <a:endParaRPr sz="1800"/>
          </a:p>
          <a:p>
            <a:pPr>
              <a:defRPr/>
            </a:pPr>
            <a:endParaRPr lang="en-US" sz="1800"/>
          </a:p>
          <a:p>
            <a:pPr marL="283879" indent="-283879">
              <a:buFont typeface="Wingdings"/>
              <a:buChar char="§"/>
              <a:defRPr/>
            </a:pPr>
            <a:r>
              <a:rPr lang="en-US" sz="1800" b="1"/>
              <a:t>25.2% better than TPoS</a:t>
            </a:r>
            <a:endParaRPr/>
          </a:p>
          <a:p>
            <a:pPr marL="283879" indent="-283879">
              <a:buFont typeface="Wingdings"/>
              <a:buChar char="§"/>
              <a:defRPr/>
            </a:pPr>
            <a:endParaRPr lang="en-US" sz="1800"/>
          </a:p>
          <a:p>
            <a:pPr marL="283879" indent="-283879">
              <a:buFont typeface="Wingdings"/>
              <a:buChar char="§"/>
              <a:defRPr/>
            </a:pPr>
            <a:r>
              <a:rPr lang="en-US" sz="1800" b="1"/>
              <a:t>22.3% better than RLSCA</a:t>
            </a:r>
            <a:endParaRPr sz="1800"/>
          </a:p>
          <a:p>
            <a:pPr marL="283879" indent="-283879">
              <a:buFont typeface="Wingdings"/>
              <a:buChar char="§"/>
              <a:defRPr/>
            </a:pPr>
            <a:endParaRPr lang="en-US" sz="1800"/>
          </a:p>
          <a:p>
            <a:pPr marL="283879" indent="-283879">
              <a:buFont typeface="Wingdings"/>
              <a:buChar char="§"/>
              <a:defRPr/>
            </a:pPr>
            <a:r>
              <a:rPr lang="en-US" sz="1800" b="1"/>
              <a:t>11.1% better than TNCA</a:t>
            </a:r>
            <a:endParaRPr lang="en-US" sz="1800"/>
          </a:p>
        </p:txBody>
      </p:sp>
      <p:sp>
        <p:nvSpPr>
          <p:cNvPr id="1683851490"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808672268"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pic>
        <p:nvPicPr>
          <p:cNvPr id="1084816685" name="Picture 362747460"/>
          <p:cNvPicPr>
            <a:picLocks noChangeAspect="1"/>
          </p:cNvPicPr>
          <p:nvPr/>
        </p:nvPicPr>
        <p:blipFill rotWithShape="1">
          <a:blip r:embed="rId5"/>
          <a:srcRect l="0" t="11433" r="0" b="0"/>
          <a:stretch/>
        </p:blipFill>
        <p:spPr bwMode="auto">
          <a:xfrm>
            <a:off x="2724723" y="1581149"/>
            <a:ext cx="6169687" cy="2519341"/>
          </a:xfrm>
          <a:prstGeom prst="rect">
            <a:avLst/>
          </a:prstGeom>
        </p:spPr>
      </p:pic>
      <p:sp>
        <p:nvSpPr>
          <p:cNvPr id="794686223" name="Google Shape;191;p20"/>
          <p:cNvSpPr txBox="1"/>
          <p:nvPr/>
        </p:nvSpPr>
        <p:spPr bwMode="auto">
          <a:xfrm>
            <a:off x="3000925" y="1276031"/>
            <a:ext cx="5707593" cy="305118"/>
          </a:xfrm>
          <a:prstGeom prst="rect">
            <a:avLst/>
          </a:prstGeom>
          <a:noFill/>
          <a:ln>
            <a:noFill/>
          </a:ln>
        </p:spPr>
        <p:txBody>
          <a:bodyPr spcFirstLastPara="1" wrap="square" lIns="91422" tIns="45698" rIns="91422" bIns="45698" anchor="t" anchorCtr="0">
            <a:spAutoFit/>
          </a:bodyPr>
          <a:lstStyle/>
          <a:p>
            <a:pPr lvl="0" algn="l" rtl="0">
              <a:lnSpc>
                <a:spcPct val="100000"/>
              </a:lnSpc>
              <a:spcBef>
                <a:spcPts val="0"/>
              </a:spcBef>
              <a:spcAft>
                <a:spcPts val="0"/>
              </a:spcAft>
              <a:defRPr/>
            </a:pPr>
            <a:r>
              <a:rPr lang="en-US" sz="1400" b="1" i="1" u="none" strike="noStrike" cap="none">
                <a:solidFill>
                  <a:srgbClr val="000000"/>
                </a:solidFill>
                <a:latin typeface="Arial"/>
                <a:ea typeface="Arial"/>
                <a:cs typeface="Arial"/>
              </a:rPr>
              <a:t>Table 10.0 : </a:t>
            </a:r>
            <a:r>
              <a:rPr lang="en-US" sz="1400" b="0" i="1" u="none" strike="noStrike" cap="none" spc="0">
                <a:solidFill>
                  <a:srgbClr val="000000"/>
                </a:solidFill>
                <a:latin typeface="Arial"/>
                <a:ea typeface="Arial"/>
                <a:cs typeface="Arial"/>
              </a:rPr>
              <a:t>Transaction Processing Time Comparison (Seconds)</a:t>
            </a:r>
            <a:endParaRPr sz="1400" b="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40276965" name="Google Shape;505;p45"/>
          <p:cNvSpPr txBox="1">
            <a:spLocks noGrp="1"/>
          </p:cNvSpPr>
          <p:nvPr>
            <p:ph type="title"/>
          </p:nvPr>
        </p:nvSpPr>
        <p:spPr bwMode="auto">
          <a:xfrm>
            <a:off x="1891999" y="281966"/>
            <a:ext cx="8026914" cy="808499"/>
          </a:xfrm>
          <a:prstGeom prst="rect">
            <a:avLst/>
          </a:prstGeom>
          <a:noFill/>
          <a:ln>
            <a:noFill/>
          </a:ln>
        </p:spPr>
        <p:txBody>
          <a:bodyPr spcFirstLastPara="1" wrap="square" lIns="91423" tIns="45699" rIns="91423" bIns="45699"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Performance Analysis</a:t>
            </a:r>
            <a:r>
              <a:rPr sz="4000" b="1">
                <a:solidFill>
                  <a:srgbClr val="002060"/>
                </a:solidFill>
                <a:latin typeface="Arial"/>
                <a:ea typeface="Arial"/>
                <a:cs typeface="Arial"/>
              </a:rPr>
              <a:t> (1/3)</a:t>
            </a:r>
            <a:endParaRPr sz="4000" b="1">
              <a:solidFill>
                <a:srgbClr val="002060"/>
              </a:solidFill>
              <a:latin typeface="Arial"/>
              <a:cs typeface="Arial"/>
            </a:endParaRPr>
          </a:p>
        </p:txBody>
      </p:sp>
      <p:sp>
        <p:nvSpPr>
          <p:cNvPr id="521894047" name="Google Shape;506;p45"/>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37</a:t>
            </a:r>
            <a:endParaRPr sz="2800"/>
          </a:p>
        </p:txBody>
      </p:sp>
      <p:pic>
        <p:nvPicPr>
          <p:cNvPr id="838483050" name="Google Shape;507;p45"/>
          <p:cNvPicPr/>
          <p:nvPr/>
        </p:nvPicPr>
        <p:blipFill rotWithShape="1">
          <a:blip r:embed="rId3">
            <a:alphaModFix/>
          </a:blip>
          <a:stretch/>
        </p:blipFill>
        <p:spPr bwMode="auto">
          <a:xfrm>
            <a:off x="362464" y="374895"/>
            <a:ext cx="685280" cy="685280"/>
          </a:xfrm>
          <a:prstGeom prst="rect">
            <a:avLst/>
          </a:prstGeom>
          <a:noFill/>
          <a:ln>
            <a:noFill/>
          </a:ln>
        </p:spPr>
      </p:pic>
      <p:pic>
        <p:nvPicPr>
          <p:cNvPr id="817260596" name="Google Shape;508;p45"/>
          <p:cNvPicPr/>
          <p:nvPr/>
        </p:nvPicPr>
        <p:blipFill rotWithShape="1">
          <a:blip r:embed="rId4">
            <a:alphaModFix/>
          </a:blip>
          <a:stretch/>
        </p:blipFill>
        <p:spPr bwMode="auto">
          <a:xfrm>
            <a:off x="9918915" y="251521"/>
            <a:ext cx="1943781" cy="808653"/>
          </a:xfrm>
          <a:prstGeom prst="rect">
            <a:avLst/>
          </a:prstGeom>
          <a:noFill/>
          <a:ln>
            <a:noFill/>
          </a:ln>
        </p:spPr>
      </p:pic>
      <p:sp>
        <p:nvSpPr>
          <p:cNvPr id="1968244088"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691295484"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pic>
        <p:nvPicPr>
          <p:cNvPr id="2069014223" name="Picture 1698872789"/>
          <p:cNvPicPr>
            <a:picLocks noChangeAspect="1"/>
          </p:cNvPicPr>
          <p:nvPr/>
        </p:nvPicPr>
        <p:blipFill rotWithShape="1">
          <a:blip r:embed="rId5"/>
          <a:srcRect l="0" t="19264" r="0" b="0"/>
          <a:stretch/>
        </p:blipFill>
        <p:spPr bwMode="auto">
          <a:xfrm>
            <a:off x="1748186" y="1638299"/>
            <a:ext cx="8695623" cy="2272086"/>
          </a:xfrm>
          <a:prstGeom prst="rect">
            <a:avLst/>
          </a:prstGeom>
        </p:spPr>
      </p:pic>
      <p:sp>
        <p:nvSpPr>
          <p:cNvPr id="852921267" name="TextBox 8"/>
          <p:cNvSpPr txBox="1"/>
          <p:nvPr/>
        </p:nvSpPr>
        <p:spPr bwMode="auto">
          <a:xfrm>
            <a:off x="1451998" y="3925207"/>
            <a:ext cx="9950578" cy="2835000"/>
          </a:xfrm>
          <a:prstGeom prst="rect">
            <a:avLst/>
          </a:prstGeom>
          <a:noFill/>
        </p:spPr>
        <p:txBody>
          <a:bodyPr wrap="square" rtlCol="0">
            <a:spAutoFit/>
          </a:bodyPr>
          <a:lstStyle/>
          <a:p>
            <a:pPr marL="261850" indent="-261850" algn="just">
              <a:buFont typeface="Wingdings"/>
              <a:buChar char="§"/>
              <a:defRPr/>
            </a:pPr>
            <a:r>
              <a:rPr lang="en-US" sz="2000" b="0" i="0" u="none" strike="noStrike" cap="none" spc="0">
                <a:solidFill>
                  <a:srgbClr val="000000"/>
                </a:solidFill>
                <a:latin typeface="Arial"/>
                <a:ea typeface="Arial"/>
                <a:cs typeface="Arial"/>
              </a:rPr>
              <a:t>Smart contract deployment has the highest gas cost (2,930,431 gas), reflecting the main one-time setup expense.</a:t>
            </a:r>
            <a:endParaRPr sz="1600"/>
          </a:p>
          <a:p>
            <a:pPr algn="just">
              <a:defRPr/>
            </a:pPr>
            <a:endParaRPr lang="en-US" sz="2000" b="0" i="0" u="none" strike="noStrike" cap="none" spc="0">
              <a:solidFill>
                <a:srgbClr val="000000"/>
              </a:solidFill>
              <a:latin typeface="Arial"/>
              <a:cs typeface="Arial"/>
            </a:endParaRPr>
          </a:p>
          <a:p>
            <a:pPr marL="261850" indent="-261850" algn="just">
              <a:buFont typeface="Wingdings"/>
              <a:buChar char="§"/>
              <a:defRPr/>
            </a:pPr>
            <a:r>
              <a:rPr lang="en-US" sz="2000" b="0" i="0" u="none" strike="noStrike" cap="none" spc="0">
                <a:solidFill>
                  <a:srgbClr val="000000"/>
                </a:solidFill>
                <a:latin typeface="Arial"/>
                <a:ea typeface="Arial"/>
                <a:cs typeface="Arial"/>
              </a:rPr>
              <a:t>Routine land operations like khatian registration (818,432 gas) and mutation/transfer (474,367 gas) consume much less gas, ensuring practicality.</a:t>
            </a:r>
            <a:endParaRPr sz="1600"/>
          </a:p>
          <a:p>
            <a:pPr algn="just">
              <a:defRPr/>
            </a:pPr>
            <a:endParaRPr lang="en-US" sz="2000" b="0" i="0" u="none" strike="noStrike" cap="none" spc="0">
              <a:solidFill>
                <a:srgbClr val="000000"/>
              </a:solidFill>
              <a:latin typeface="Arial"/>
              <a:cs typeface="Arial"/>
            </a:endParaRPr>
          </a:p>
          <a:p>
            <a:pPr marL="261850" indent="-261850" algn="just">
              <a:buFont typeface="Wingdings"/>
              <a:buChar char="§"/>
              <a:defRPr/>
            </a:pPr>
            <a:r>
              <a:rPr lang="en-US" sz="2000" b="0" i="0" u="none" strike="noStrike" cap="none" spc="0">
                <a:solidFill>
                  <a:srgbClr val="000000"/>
                </a:solidFill>
                <a:latin typeface="Arial"/>
                <a:ea typeface="Arial"/>
                <a:cs typeface="Arial"/>
              </a:rPr>
              <a:t>User identity registration requires the lowest gas (204,868 gas), showing efficient authentication processing.</a:t>
            </a:r>
            <a:endParaRPr sz="1600"/>
          </a:p>
          <a:p>
            <a:pPr algn="just">
              <a:defRPr/>
            </a:pPr>
            <a:endParaRPr lang="en-US" sz="2000"/>
          </a:p>
        </p:txBody>
      </p:sp>
      <p:sp>
        <p:nvSpPr>
          <p:cNvPr id="191037595" name="Google Shape;191;p20"/>
          <p:cNvSpPr txBox="1"/>
          <p:nvPr/>
        </p:nvSpPr>
        <p:spPr bwMode="auto">
          <a:xfrm>
            <a:off x="1891998" y="1333181"/>
            <a:ext cx="6968920" cy="305118"/>
          </a:xfrm>
          <a:prstGeom prst="rect">
            <a:avLst/>
          </a:prstGeom>
          <a:noFill/>
          <a:ln>
            <a:noFill/>
          </a:ln>
        </p:spPr>
        <p:txBody>
          <a:bodyPr spcFirstLastPara="1" wrap="square" lIns="91422" tIns="45698" rIns="91422" bIns="45698" anchor="t" anchorCtr="0">
            <a:spAutoFit/>
          </a:bodyPr>
          <a:lstStyle/>
          <a:p>
            <a:pPr lvl="0" algn="l" rtl="0">
              <a:lnSpc>
                <a:spcPct val="100000"/>
              </a:lnSpc>
              <a:spcBef>
                <a:spcPts val="0"/>
              </a:spcBef>
              <a:spcAft>
                <a:spcPts val="0"/>
              </a:spcAft>
              <a:defRPr/>
            </a:pPr>
            <a:r>
              <a:rPr lang="en-US" sz="1400" b="1" i="1" u="none" strike="noStrike" cap="none">
                <a:solidFill>
                  <a:srgbClr val="000000"/>
                </a:solidFill>
                <a:latin typeface="Arial"/>
                <a:ea typeface="Arial"/>
                <a:cs typeface="Arial"/>
              </a:rPr>
              <a:t>Table 11.0 : </a:t>
            </a:r>
            <a:r>
              <a:rPr lang="en-US" sz="1400" b="0" i="1" u="none" strike="noStrike" cap="none" spc="0">
                <a:solidFill>
                  <a:srgbClr val="000000"/>
                </a:solidFill>
                <a:latin typeface="Arial"/>
                <a:ea typeface="Arial"/>
                <a:cs typeface="Arial"/>
              </a:rPr>
              <a:t>Gas Consumption and Cost for Different Transaction Operations</a:t>
            </a:r>
            <a:endParaRPr sz="1400" b="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2108415250" name="Google Shape;516;p46"/>
          <p:cNvPicPr/>
          <p:nvPr/>
        </p:nvPicPr>
        <p:blipFill rotWithShape="1">
          <a:blip r:embed="rId3">
            <a:alphaModFix/>
          </a:blip>
          <a:stretch/>
        </p:blipFill>
        <p:spPr bwMode="auto">
          <a:xfrm>
            <a:off x="362465" y="374895"/>
            <a:ext cx="685281" cy="685281"/>
          </a:xfrm>
          <a:prstGeom prst="rect">
            <a:avLst/>
          </a:prstGeom>
          <a:noFill/>
          <a:ln>
            <a:noFill/>
          </a:ln>
        </p:spPr>
      </p:pic>
      <p:pic>
        <p:nvPicPr>
          <p:cNvPr id="1029492071" name="Google Shape;517;p46"/>
          <p:cNvPicPr/>
          <p:nvPr/>
        </p:nvPicPr>
        <p:blipFill rotWithShape="1">
          <a:blip r:embed="rId4">
            <a:alphaModFix/>
          </a:blip>
          <a:stretch/>
        </p:blipFill>
        <p:spPr bwMode="auto">
          <a:xfrm>
            <a:off x="9918915" y="251522"/>
            <a:ext cx="1943782" cy="808654"/>
          </a:xfrm>
          <a:prstGeom prst="rect">
            <a:avLst/>
          </a:prstGeom>
          <a:noFill/>
          <a:ln>
            <a:noFill/>
          </a:ln>
        </p:spPr>
      </p:pic>
      <p:pic>
        <p:nvPicPr>
          <p:cNvPr id="698356297" name="Google Shape;518;p46"/>
          <p:cNvPicPr/>
          <p:nvPr/>
        </p:nvPicPr>
        <p:blipFill rotWithShape="1">
          <a:blip r:embed="rId5">
            <a:alphaModFix/>
          </a:blip>
          <a:srcRect l="1187" t="2321" r="3421" b="0"/>
          <a:stretch/>
        </p:blipFill>
        <p:spPr bwMode="auto">
          <a:xfrm>
            <a:off x="2210143" y="374895"/>
            <a:ext cx="7565366" cy="5537780"/>
          </a:xfrm>
          <a:prstGeom prst="rect">
            <a:avLst/>
          </a:prstGeom>
          <a:noFill/>
          <a:ln>
            <a:noFill/>
          </a:ln>
        </p:spPr>
      </p:pic>
      <p:sp>
        <p:nvSpPr>
          <p:cNvPr id="834314228" name="Google Shape;519;p46"/>
          <p:cNvSpPr txBox="1">
            <a:spLocks noGrp="1"/>
          </p:cNvSpPr>
          <p:nvPr>
            <p:ph type="title"/>
          </p:nvPr>
        </p:nvSpPr>
        <p:spPr bwMode="auto">
          <a:xfrm>
            <a:off x="1047745" y="4410315"/>
            <a:ext cx="9675673" cy="79680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Font typeface="Arial"/>
              <a:buNone/>
              <a:defRPr/>
            </a:pPr>
            <a:r>
              <a:rPr lang="en-US" sz="4000">
                <a:latin typeface="Arial"/>
                <a:ea typeface="Arial"/>
                <a:cs typeface="Arial"/>
              </a:rPr>
              <a:t>Conclusion</a:t>
            </a:r>
            <a:endParaRPr/>
          </a:p>
        </p:txBody>
      </p:sp>
      <p:pic>
        <p:nvPicPr>
          <p:cNvPr id="1767191913" name="Google Shape;520;p46"/>
          <p:cNvPicPr/>
          <p:nvPr/>
        </p:nvPicPr>
        <p:blipFill rotWithShape="1">
          <a:blip r:embed="rId6">
            <a:alphaModFix/>
          </a:blip>
          <a:stretch/>
        </p:blipFill>
        <p:spPr bwMode="auto">
          <a:xfrm>
            <a:off x="4662664" y="1409347"/>
            <a:ext cx="2866672" cy="2866672"/>
          </a:xfrm>
          <a:prstGeom prst="rect">
            <a:avLst/>
          </a:prstGeom>
          <a:noFill/>
          <a:ln>
            <a:noFill/>
          </a:ln>
          <a:effectLst>
            <a:outerShdw blurRad="190500" algn="tl" rotWithShape="0">
              <a:srgbClr val="000000">
                <a:alpha val="69019"/>
              </a:srgbClr>
            </a:outerShdw>
          </a:effectLst>
        </p:spPr>
      </p:pic>
      <p:cxnSp>
        <p:nvCxnSpPr>
          <p:cNvPr id="816482446" name="Google Shape;522;p46"/>
          <p:cNvCxnSpPr/>
          <p:nvPr/>
        </p:nvCxnSpPr>
        <p:spPr bwMode="auto">
          <a:xfrm>
            <a:off x="424707" y="5119185"/>
            <a:ext cx="11342700" cy="0"/>
          </a:xfrm>
          <a:prstGeom prst="straightConnector1">
            <a:avLst/>
          </a:prstGeom>
          <a:noFill/>
          <a:ln w="10000" cap="flat" cmpd="sng">
            <a:solidFill>
              <a:schemeClr val="accent1"/>
            </a:solidFill>
            <a:prstDash val="solid"/>
            <a:round/>
            <a:headEnd type="none" w="sm" len="sm"/>
            <a:tailEnd type="none" w="sm" len="sm"/>
          </a:ln>
        </p:spPr>
      </p:cxnSp>
      <p:sp>
        <p:nvSpPr>
          <p:cNvPr id="642136252" name="Google Shape;524;p46"/>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38</a:t>
            </a:r>
            <a:endParaRPr sz="2800"/>
          </a:p>
        </p:txBody>
      </p:sp>
      <p:sp>
        <p:nvSpPr>
          <p:cNvPr id="1675280643" name="Google Shape;118;p15"/>
          <p:cNvSpPr txBox="1">
            <a:spLocks noGrp="1"/>
          </p:cNvSpPr>
          <p:nvPr>
            <p:ph type="dt" idx="10"/>
          </p:nvPr>
        </p:nvSpPr>
        <p:spPr bwMode="auto">
          <a:xfrm>
            <a:off x="463550" y="6396038"/>
            <a:ext cx="1439863"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624150985"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0913137" name="Google Shape;542;p48"/>
          <p:cNvSpPr txBox="1">
            <a:spLocks noGrp="1"/>
          </p:cNvSpPr>
          <p:nvPr>
            <p:ph type="title"/>
          </p:nvPr>
        </p:nvSpPr>
        <p:spPr bwMode="auto">
          <a:xfrm>
            <a:off x="1892000" y="352598"/>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Contributions</a:t>
            </a:r>
            <a:endParaRPr/>
          </a:p>
        </p:txBody>
      </p:sp>
      <p:sp>
        <p:nvSpPr>
          <p:cNvPr id="1407530262" name="Google Shape;543;p48"/>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39</a:t>
            </a:r>
            <a:endParaRPr sz="2800"/>
          </a:p>
        </p:txBody>
      </p:sp>
      <p:pic>
        <p:nvPicPr>
          <p:cNvPr id="871027687" name="Google Shape;544;p48"/>
          <p:cNvPicPr/>
          <p:nvPr/>
        </p:nvPicPr>
        <p:blipFill rotWithShape="1">
          <a:blip r:embed="rId3">
            <a:alphaModFix/>
          </a:blip>
          <a:stretch/>
        </p:blipFill>
        <p:spPr bwMode="auto">
          <a:xfrm>
            <a:off x="362465" y="374895"/>
            <a:ext cx="685281" cy="685281"/>
          </a:xfrm>
          <a:prstGeom prst="rect">
            <a:avLst/>
          </a:prstGeom>
          <a:noFill/>
          <a:ln>
            <a:noFill/>
          </a:ln>
        </p:spPr>
      </p:pic>
      <p:pic>
        <p:nvPicPr>
          <p:cNvPr id="458990361" name="Google Shape;545;p48"/>
          <p:cNvPicPr/>
          <p:nvPr/>
        </p:nvPicPr>
        <p:blipFill rotWithShape="1">
          <a:blip r:embed="rId4">
            <a:alphaModFix/>
          </a:blip>
          <a:stretch/>
        </p:blipFill>
        <p:spPr bwMode="auto">
          <a:xfrm>
            <a:off x="9918915" y="251522"/>
            <a:ext cx="1943782" cy="808654"/>
          </a:xfrm>
          <a:prstGeom prst="rect">
            <a:avLst/>
          </a:prstGeom>
          <a:noFill/>
          <a:ln>
            <a:noFill/>
          </a:ln>
        </p:spPr>
      </p:pic>
      <p:sp>
        <p:nvSpPr>
          <p:cNvPr id="741269778" name="Google Shape;548;p48"/>
          <p:cNvSpPr txBox="1"/>
          <p:nvPr/>
        </p:nvSpPr>
        <p:spPr bwMode="auto">
          <a:xfrm>
            <a:off x="1177923" y="1715024"/>
            <a:ext cx="10258037" cy="3444557"/>
          </a:xfrm>
          <a:prstGeom prst="rect">
            <a:avLst/>
          </a:prstGeom>
          <a:noFill/>
          <a:ln>
            <a:noFill/>
          </a:ln>
        </p:spPr>
        <p:txBody>
          <a:bodyPr spcFirstLastPara="1" wrap="square" lIns="91423" tIns="45699" rIns="91423" bIns="45699" anchor="t" anchorCtr="0">
            <a:spAutoFit/>
          </a:bodyPr>
          <a:lstStyle/>
          <a:p>
            <a:pPr marL="514350" lvl="0" indent="-514350">
              <a:buSzPts val="2400"/>
              <a:buFont typeface="Wingdings"/>
              <a:buChar char="§"/>
              <a:defRPr/>
            </a:pPr>
            <a:r>
              <a:rPr sz="2000" b="1" i="0" u="sng">
                <a:solidFill>
                  <a:srgbClr val="000000"/>
                </a:solidFill>
                <a:latin typeface="Arial"/>
                <a:ea typeface="Arial"/>
                <a:cs typeface="Arial"/>
              </a:rPr>
              <a:t>TPACP Consensus Methodology</a:t>
            </a:r>
            <a:br>
              <a:rPr sz="2000" b="1" i="0" u="none">
                <a:solidFill>
                  <a:srgbClr val="000000"/>
                </a:solidFill>
                <a:latin typeface="Arial"/>
                <a:ea typeface="Arial"/>
                <a:cs typeface="Arial"/>
              </a:rPr>
            </a:br>
            <a:r>
              <a:rPr sz="2000" b="0" i="0" u="none">
                <a:solidFill>
                  <a:srgbClr val="000000"/>
                </a:solidFill>
                <a:latin typeface="Arial"/>
                <a:ea typeface="Arial"/>
                <a:cs typeface="Arial"/>
              </a:rPr>
              <a:t>Introduces a territorial, performance-weighted consensus protocol aligned with district-based land administration.</a:t>
            </a:r>
            <a:endParaRPr sz="2000" b="0">
              <a:latin typeface="Arial"/>
              <a:cs typeface="Arial"/>
            </a:endParaRPr>
          </a:p>
          <a:p>
            <a:pPr marL="514350" lvl="0" indent="-514350">
              <a:buSzPts val="2400"/>
              <a:buFont typeface="Wingdings"/>
              <a:buChar char="§"/>
              <a:defRPr/>
            </a:pPr>
            <a:endParaRPr lang="en-US" sz="2000"/>
          </a:p>
          <a:p>
            <a:pPr marL="514350" lvl="0" indent="-514350">
              <a:buSzPts val="2400"/>
              <a:buFont typeface="Wingdings"/>
              <a:buChar char="§"/>
              <a:defRPr/>
            </a:pPr>
            <a:r>
              <a:rPr sz="2000" b="1" i="0" u="sng">
                <a:solidFill>
                  <a:srgbClr val="000000"/>
                </a:solidFill>
                <a:latin typeface="Arial"/>
                <a:ea typeface="Arial"/>
                <a:cs typeface="Arial"/>
              </a:rPr>
              <a:t>Performance-Driven Evaluation Framework</a:t>
            </a:r>
            <a:br>
              <a:rPr sz="2000" b="1" i="0" u="none">
                <a:solidFill>
                  <a:srgbClr val="000000"/>
                </a:solidFill>
                <a:latin typeface="Arial"/>
                <a:ea typeface="Arial"/>
                <a:cs typeface="Arial"/>
              </a:rPr>
            </a:br>
            <a:r>
              <a:rPr sz="2000" b="0" i="0" u="none">
                <a:solidFill>
                  <a:srgbClr val="000000"/>
                </a:solidFill>
                <a:latin typeface="Arial"/>
                <a:ea typeface="Arial"/>
                <a:cs typeface="Arial"/>
              </a:rPr>
              <a:t>Assesses scalability using message exchange volume and transaction processing time across 10–1000 nodes, benchmarked against PoW, DPoS, RLSCA, and TNCA.</a:t>
            </a:r>
            <a:endParaRPr sz="1100" b="0"/>
          </a:p>
          <a:p>
            <a:pPr marL="514350" lvl="0" indent="-514350">
              <a:buSzPts val="2400"/>
              <a:buFont typeface="Wingdings"/>
              <a:buChar char="§"/>
              <a:defRPr/>
            </a:pPr>
            <a:endParaRPr lang="en-US" sz="2000"/>
          </a:p>
          <a:p>
            <a:pPr marL="514350" lvl="0" indent="-514350">
              <a:buSzPts val="2400"/>
              <a:buFont typeface="Wingdings"/>
              <a:buChar char="§"/>
              <a:defRPr/>
            </a:pPr>
            <a:r>
              <a:rPr sz="2000" b="1" i="0" u="sng">
                <a:solidFill>
                  <a:srgbClr val="000000"/>
                </a:solidFill>
                <a:latin typeface="Arial"/>
                <a:ea typeface="Arial"/>
                <a:cs typeface="Arial"/>
              </a:rPr>
              <a:t>Gas Consumption &amp; Cost Analysis</a:t>
            </a:r>
            <a:br>
              <a:rPr sz="2000" b="1" i="0" u="none">
                <a:solidFill>
                  <a:srgbClr val="000000"/>
                </a:solidFill>
                <a:latin typeface="Arial"/>
                <a:ea typeface="Arial"/>
                <a:cs typeface="Arial"/>
              </a:rPr>
            </a:br>
            <a:r>
              <a:rPr sz="2000" b="0" i="0" u="none">
                <a:solidFill>
                  <a:srgbClr val="000000"/>
                </a:solidFill>
                <a:latin typeface="Arial"/>
                <a:ea typeface="Arial"/>
                <a:cs typeface="Arial"/>
              </a:rPr>
              <a:t>Provides numerical gas usage and transaction cost measurements for core land operations, enabling objective assessment of economic feasibility.</a:t>
            </a:r>
            <a:endParaRPr sz="2000">
              <a:latin typeface="Arial"/>
              <a:cs typeface="Arial"/>
            </a:endParaRPr>
          </a:p>
        </p:txBody>
      </p:sp>
      <p:sp>
        <p:nvSpPr>
          <p:cNvPr id="1797611971"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304049636"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20736495" name="Google Shape;160;p18"/>
          <p:cNvSpPr txBox="1">
            <a:spLocks noGrp="1"/>
          </p:cNvSpPr>
          <p:nvPr>
            <p:ph type="title"/>
          </p:nvPr>
        </p:nvSpPr>
        <p:spPr bwMode="auto">
          <a:xfrm>
            <a:off x="1892001" y="43361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Background</a:t>
            </a:r>
            <a:endParaRPr/>
          </a:p>
        </p:txBody>
      </p:sp>
      <p:sp>
        <p:nvSpPr>
          <p:cNvPr id="1649648645" name="Google Shape;161;p18"/>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04</a:t>
            </a:r>
            <a:endParaRPr sz="2800"/>
          </a:p>
        </p:txBody>
      </p:sp>
      <p:pic>
        <p:nvPicPr>
          <p:cNvPr id="1450429803" name="Google Shape;163;p18"/>
          <p:cNvPicPr/>
          <p:nvPr/>
        </p:nvPicPr>
        <p:blipFill rotWithShape="1">
          <a:blip r:embed="rId3">
            <a:alphaModFix/>
          </a:blip>
          <a:stretch/>
        </p:blipFill>
        <p:spPr bwMode="auto">
          <a:xfrm>
            <a:off x="9918915" y="251522"/>
            <a:ext cx="1943782" cy="808654"/>
          </a:xfrm>
          <a:prstGeom prst="rect">
            <a:avLst/>
          </a:prstGeom>
          <a:noFill/>
          <a:ln>
            <a:noFill/>
          </a:ln>
        </p:spPr>
      </p:pic>
      <p:sp>
        <p:nvSpPr>
          <p:cNvPr id="168229114" name="Google Shape;164;p18"/>
          <p:cNvSpPr txBox="1">
            <a:spLocks noGrp="1"/>
          </p:cNvSpPr>
          <p:nvPr>
            <p:ph type="ftr" idx="11"/>
          </p:nvPr>
        </p:nvSpPr>
        <p:spPr bwMode="auto">
          <a:xfrm>
            <a:off x="2121577" y="6620422"/>
            <a:ext cx="8219178" cy="22380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
        <p:nvSpPr>
          <p:cNvPr id="1354184924" name="Google Shape;165;p18"/>
          <p:cNvSpPr txBox="1"/>
          <p:nvPr/>
        </p:nvSpPr>
        <p:spPr bwMode="auto">
          <a:xfrm>
            <a:off x="790862" y="2822690"/>
            <a:ext cx="5226338" cy="1615757"/>
          </a:xfrm>
          <a:prstGeom prst="rect">
            <a:avLst/>
          </a:prstGeom>
          <a:noFill/>
          <a:ln>
            <a:noFill/>
          </a:ln>
        </p:spPr>
        <p:txBody>
          <a:bodyPr spcFirstLastPara="1" wrap="square" lIns="91423" tIns="45699" rIns="91423" bIns="45699" anchor="t" anchorCtr="0">
            <a:spAutoFit/>
          </a:bodyPr>
          <a:lstStyle/>
          <a:p>
            <a:pPr marL="327936" lvl="0" indent="-327936" algn="l" rtl="0">
              <a:lnSpc>
                <a:spcPct val="100000"/>
              </a:lnSpc>
              <a:spcBef>
                <a:spcPts val="0"/>
              </a:spcBef>
              <a:spcAft>
                <a:spcPts val="0"/>
              </a:spcAft>
              <a:buFont typeface="Wingdings"/>
              <a:buChar char="§"/>
              <a:defRPr/>
            </a:pPr>
            <a:r>
              <a:rPr lang="en-US" sz="2000" b="0" i="0" u="none" strike="noStrike" cap="none">
                <a:solidFill>
                  <a:srgbClr val="000000"/>
                </a:solidFill>
                <a:latin typeface="Arial"/>
                <a:ea typeface="Arial"/>
                <a:cs typeface="Arial"/>
              </a:rPr>
              <a:t>Georgia, Sweden, and the Netherlands have already adopted blockchain</a:t>
            </a:r>
            <a:endParaRPr sz="1100" b="0"/>
          </a:p>
          <a:p>
            <a:pPr marL="327936" lvl="0" indent="-327936" algn="l" rtl="0">
              <a:lnSpc>
                <a:spcPct val="100000"/>
              </a:lnSpc>
              <a:spcBef>
                <a:spcPts val="0"/>
              </a:spcBef>
              <a:spcAft>
                <a:spcPts val="0"/>
              </a:spcAft>
              <a:buFont typeface="Wingdings"/>
              <a:buChar char="§"/>
              <a:defRPr/>
            </a:pPr>
            <a:endParaRPr sz="2000" b="0" i="0" u="none" strike="noStrike" cap="none">
              <a:solidFill>
                <a:srgbClr val="000000"/>
              </a:solidFill>
              <a:latin typeface="Arial"/>
              <a:ea typeface="Arial"/>
              <a:cs typeface="Arial"/>
            </a:endParaRPr>
          </a:p>
          <a:p>
            <a:pPr marL="327936" lvl="0" indent="-327936" algn="l" rtl="0">
              <a:lnSpc>
                <a:spcPct val="100000"/>
              </a:lnSpc>
              <a:spcBef>
                <a:spcPts val="0"/>
              </a:spcBef>
              <a:spcAft>
                <a:spcPts val="0"/>
              </a:spcAft>
              <a:buFont typeface="Wingdings"/>
              <a:buChar char="§"/>
              <a:defRPr/>
            </a:pPr>
            <a:r>
              <a:rPr lang="en-US" sz="2000" b="0" i="0" u="none" strike="noStrike" cap="none">
                <a:solidFill>
                  <a:srgbClr val="000000"/>
                </a:solidFill>
                <a:latin typeface="Arial"/>
                <a:ea typeface="Arial"/>
                <a:cs typeface="Arial"/>
              </a:rPr>
              <a:t>Still face corruption, delays, and data security risks</a:t>
            </a:r>
            <a:endParaRPr sz="2000" b="0" i="0" u="none" strike="noStrike" cap="none">
              <a:solidFill>
                <a:srgbClr val="000000"/>
              </a:solidFill>
              <a:latin typeface="Arial"/>
              <a:ea typeface="Arial"/>
              <a:cs typeface="Arial"/>
            </a:endParaRPr>
          </a:p>
        </p:txBody>
      </p:sp>
      <p:sp>
        <p:nvSpPr>
          <p:cNvPr id="1259332382" name="Google Shape;166;p18"/>
          <p:cNvSpPr txBox="1">
            <a:spLocks noGrp="1"/>
          </p:cNvSpPr>
          <p:nvPr>
            <p:ph type="dt" idx="10"/>
          </p:nvPr>
        </p:nvSpPr>
        <p:spPr bwMode="auto">
          <a:xfrm>
            <a:off x="462800" y="6396575"/>
            <a:ext cx="1556100" cy="223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pic>
        <p:nvPicPr>
          <p:cNvPr id="2112368664" name="Picture 682064439"/>
          <p:cNvPicPr>
            <a:picLocks noChangeAspect="1"/>
          </p:cNvPicPr>
          <p:nvPr/>
        </p:nvPicPr>
        <p:blipFill rotWithShape="1">
          <a:blip r:embed="rId4"/>
          <a:srcRect l="0" t="0" r="0" b="10400"/>
          <a:stretch/>
        </p:blipFill>
        <p:spPr bwMode="auto">
          <a:xfrm>
            <a:off x="6276652" y="1957329"/>
            <a:ext cx="5337894" cy="3502042"/>
          </a:xfrm>
          <a:prstGeom prst="rect">
            <a:avLst/>
          </a:prstGeom>
        </p:spPr>
      </p:pic>
      <p:pic>
        <p:nvPicPr>
          <p:cNvPr id="1411910827" name="Google Shape;146;p17"/>
          <p:cNvPicPr/>
          <p:nvPr/>
        </p:nvPicPr>
        <p:blipFill rotWithShape="1">
          <a:blip r:embed="rId5">
            <a:alphaModFix/>
          </a:blip>
          <a:stretch/>
        </p:blipFill>
        <p:spPr bwMode="auto">
          <a:xfrm>
            <a:off x="362464" y="374895"/>
            <a:ext cx="685280" cy="685280"/>
          </a:xfrm>
          <a:prstGeom prst="rect">
            <a:avLst/>
          </a:prstGeom>
          <a:noFill/>
          <a:ln>
            <a:noFill/>
          </a:ln>
        </p:spPr>
      </p:pic>
      <p:sp>
        <p:nvSpPr>
          <p:cNvPr id="644250719" name="Google Shape;191;p20"/>
          <p:cNvSpPr txBox="1"/>
          <p:nvPr/>
        </p:nvSpPr>
        <p:spPr bwMode="auto">
          <a:xfrm flipH="0" flipV="0">
            <a:off x="6095999" y="5556249"/>
            <a:ext cx="5451648" cy="305115"/>
          </a:xfrm>
          <a:prstGeom prst="rect">
            <a:avLst/>
          </a:prstGeom>
          <a:noFill/>
          <a:ln>
            <a:noFill/>
          </a:ln>
        </p:spPr>
        <p:txBody>
          <a:bodyPr spcFirstLastPara="1" wrap="square" lIns="91422" tIns="45697" rIns="91422" bIns="45697"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1.0 : </a:t>
            </a:r>
            <a:r>
              <a:rPr lang="en-US" sz="1400" b="0" i="1" u="none" strike="noStrike" cap="none" spc="0">
                <a:solidFill>
                  <a:srgbClr val="000000"/>
                </a:solidFill>
                <a:latin typeface="Arial"/>
                <a:ea typeface="Arial"/>
                <a:cs typeface="Arial"/>
              </a:rPr>
              <a:t>Blockchain-Based Land Registration Workflow </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14560825" name="Google Shape;554;p49"/>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Limitations</a:t>
            </a:r>
            <a:endParaRPr/>
          </a:p>
        </p:txBody>
      </p:sp>
      <p:sp>
        <p:nvSpPr>
          <p:cNvPr id="1333078978" name="Google Shape;555;p49"/>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40</a:t>
            </a:r>
            <a:endParaRPr sz="2800"/>
          </a:p>
        </p:txBody>
      </p:sp>
      <p:pic>
        <p:nvPicPr>
          <p:cNvPr id="1697918638" name="Google Shape;556;p49"/>
          <p:cNvPicPr/>
          <p:nvPr/>
        </p:nvPicPr>
        <p:blipFill rotWithShape="1">
          <a:blip r:embed="rId3">
            <a:alphaModFix/>
          </a:blip>
          <a:stretch/>
        </p:blipFill>
        <p:spPr bwMode="auto">
          <a:xfrm>
            <a:off x="362465" y="374895"/>
            <a:ext cx="685281" cy="685281"/>
          </a:xfrm>
          <a:prstGeom prst="rect">
            <a:avLst/>
          </a:prstGeom>
          <a:noFill/>
          <a:ln>
            <a:noFill/>
          </a:ln>
        </p:spPr>
      </p:pic>
      <p:pic>
        <p:nvPicPr>
          <p:cNvPr id="1135097213" name="Google Shape;557;p49"/>
          <p:cNvPicPr/>
          <p:nvPr/>
        </p:nvPicPr>
        <p:blipFill rotWithShape="1">
          <a:blip r:embed="rId4">
            <a:alphaModFix/>
          </a:blip>
          <a:stretch/>
        </p:blipFill>
        <p:spPr bwMode="auto">
          <a:xfrm>
            <a:off x="9918915" y="251522"/>
            <a:ext cx="1943782" cy="808654"/>
          </a:xfrm>
          <a:prstGeom prst="rect">
            <a:avLst/>
          </a:prstGeom>
          <a:noFill/>
          <a:ln>
            <a:noFill/>
          </a:ln>
        </p:spPr>
      </p:pic>
      <p:sp>
        <p:nvSpPr>
          <p:cNvPr id="1216798107" name="Google Shape;560;p49"/>
          <p:cNvSpPr txBox="1"/>
          <p:nvPr/>
        </p:nvSpPr>
        <p:spPr bwMode="auto">
          <a:xfrm>
            <a:off x="1569904" y="2094843"/>
            <a:ext cx="9322520" cy="2834959"/>
          </a:xfrm>
          <a:prstGeom prst="rect">
            <a:avLst/>
          </a:prstGeom>
          <a:noFill/>
          <a:ln>
            <a:noFill/>
          </a:ln>
        </p:spPr>
        <p:txBody>
          <a:bodyPr spcFirstLastPara="1" wrap="square" lIns="91425" tIns="45700" rIns="91425" bIns="45700" anchor="t" anchorCtr="0">
            <a:spAutoFit/>
          </a:bodyPr>
          <a:lstStyle/>
          <a:p>
            <a:pPr marL="342900" lvl="0" indent="-342900">
              <a:buFont typeface="Wingdings"/>
              <a:buChar char="§"/>
              <a:defRPr/>
            </a:pPr>
            <a:r>
              <a:rPr lang="en-US" sz="2000"/>
              <a:t>Tests were done in a simulation, not in a real government environment.</a:t>
            </a:r>
            <a:endParaRPr sz="1100"/>
          </a:p>
          <a:p>
            <a:pPr marL="342900" lvl="0" indent="-342900">
              <a:buFont typeface="Wingdings"/>
              <a:buChar char="§"/>
              <a:defRPr/>
            </a:pPr>
            <a:endParaRPr lang="en-US" sz="2000"/>
          </a:p>
          <a:p>
            <a:pPr marL="342900" lvl="0" indent="-342900">
              <a:buFont typeface="Wingdings"/>
              <a:buChar char="§"/>
              <a:defRPr/>
            </a:pPr>
            <a:r>
              <a:rPr lang="en-US" sz="2000"/>
              <a:t>All districts were assumed to have similar systems and documents, which is not always true in practice.</a:t>
            </a:r>
            <a:endParaRPr sz="1100"/>
          </a:p>
          <a:p>
            <a:pPr marL="342900" lvl="0" indent="-342900">
              <a:buFont typeface="Wingdings"/>
              <a:buChar char="§"/>
              <a:defRPr/>
            </a:pPr>
            <a:endParaRPr lang="en-US" sz="2000"/>
          </a:p>
          <a:p>
            <a:pPr marL="342900" lvl="0" indent="-342900">
              <a:buFont typeface="Wingdings"/>
              <a:buChar char="§"/>
              <a:defRPr/>
            </a:pPr>
            <a:r>
              <a:rPr lang="en-US" sz="2000"/>
              <a:t>Very heavy transaction loads were not tested.</a:t>
            </a:r>
            <a:endParaRPr sz="1100"/>
          </a:p>
          <a:p>
            <a:pPr marL="342900" lvl="0" indent="-342900">
              <a:buFont typeface="Wingdings"/>
              <a:buChar char="§"/>
              <a:defRPr/>
            </a:pPr>
            <a:endParaRPr lang="en-US" sz="2000"/>
          </a:p>
          <a:p>
            <a:pPr marL="342900" lvl="0" indent="-342900">
              <a:buFont typeface="Wingdings"/>
              <a:buChar char="§"/>
              <a:defRPr/>
            </a:pPr>
            <a:r>
              <a:rPr lang="en-US" sz="2000"/>
              <a:t>These issues can be improved in future real-world implementations.</a:t>
            </a:r>
            <a:endParaRPr sz="1100"/>
          </a:p>
          <a:p>
            <a:pPr marL="342900" marR="0" lvl="0" indent="-342900" rtl="0">
              <a:lnSpc>
                <a:spcPct val="100000"/>
              </a:lnSpc>
              <a:spcBef>
                <a:spcPts val="0"/>
              </a:spcBef>
              <a:spcAft>
                <a:spcPts val="0"/>
              </a:spcAft>
              <a:buFont typeface="Wingdings"/>
              <a:buChar char="§"/>
              <a:defRPr/>
            </a:pPr>
            <a:endParaRPr sz="2000"/>
          </a:p>
        </p:txBody>
      </p:sp>
      <p:sp>
        <p:nvSpPr>
          <p:cNvPr id="1765817680"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763407451"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53813807" name="Google Shape;566;p50"/>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Future Works</a:t>
            </a:r>
            <a:endParaRPr/>
          </a:p>
        </p:txBody>
      </p:sp>
      <p:sp>
        <p:nvSpPr>
          <p:cNvPr id="363135948" name="Google Shape;567;p50"/>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41</a:t>
            </a:r>
            <a:endParaRPr sz="2800"/>
          </a:p>
        </p:txBody>
      </p:sp>
      <p:pic>
        <p:nvPicPr>
          <p:cNvPr id="110205974" name="Google Shape;568;p50"/>
          <p:cNvPicPr/>
          <p:nvPr/>
        </p:nvPicPr>
        <p:blipFill rotWithShape="1">
          <a:blip r:embed="rId3">
            <a:alphaModFix/>
          </a:blip>
          <a:stretch/>
        </p:blipFill>
        <p:spPr bwMode="auto">
          <a:xfrm>
            <a:off x="362465" y="374895"/>
            <a:ext cx="685281" cy="685281"/>
          </a:xfrm>
          <a:prstGeom prst="rect">
            <a:avLst/>
          </a:prstGeom>
          <a:noFill/>
          <a:ln>
            <a:noFill/>
          </a:ln>
        </p:spPr>
      </p:pic>
      <p:pic>
        <p:nvPicPr>
          <p:cNvPr id="230982725" name="Google Shape;569;p50"/>
          <p:cNvPicPr/>
          <p:nvPr/>
        </p:nvPicPr>
        <p:blipFill rotWithShape="1">
          <a:blip r:embed="rId4">
            <a:alphaModFix/>
          </a:blip>
          <a:stretch/>
        </p:blipFill>
        <p:spPr bwMode="auto">
          <a:xfrm>
            <a:off x="9918915" y="251522"/>
            <a:ext cx="1943782" cy="808654"/>
          </a:xfrm>
          <a:prstGeom prst="rect">
            <a:avLst/>
          </a:prstGeom>
          <a:noFill/>
          <a:ln>
            <a:noFill/>
          </a:ln>
        </p:spPr>
      </p:pic>
      <p:sp>
        <p:nvSpPr>
          <p:cNvPr id="1610694497" name="Google Shape;572;p50"/>
          <p:cNvSpPr txBox="1"/>
          <p:nvPr/>
        </p:nvSpPr>
        <p:spPr bwMode="auto">
          <a:xfrm>
            <a:off x="1686617" y="2163919"/>
            <a:ext cx="9327560" cy="2530159"/>
          </a:xfrm>
          <a:prstGeom prst="rect">
            <a:avLst/>
          </a:prstGeom>
          <a:noFill/>
          <a:ln>
            <a:noFill/>
          </a:ln>
        </p:spPr>
        <p:txBody>
          <a:bodyPr spcFirstLastPara="1" wrap="square" lIns="91425" tIns="45700" rIns="91425" bIns="45700" anchor="t" anchorCtr="0">
            <a:spAutoFit/>
          </a:bodyPr>
          <a:lstStyle/>
          <a:p>
            <a:pPr marL="305908" lvl="0" indent="-305908">
              <a:buFont typeface="Wingdings"/>
              <a:buChar char="§"/>
              <a:defRPr/>
            </a:pPr>
            <a:r>
              <a:rPr lang="en-US" sz="2000"/>
              <a:t>In future, TPACP can be improved by selecting validators more dynamically based on real-time network performance.</a:t>
            </a:r>
            <a:endParaRPr sz="1100"/>
          </a:p>
          <a:p>
            <a:pPr marL="305908" lvl="0" indent="-305908">
              <a:buFont typeface="Wingdings"/>
              <a:buChar char="§"/>
              <a:defRPr/>
            </a:pPr>
            <a:endParaRPr lang="en-US" sz="2000"/>
          </a:p>
          <a:p>
            <a:pPr marL="305908" lvl="0" indent="-305908">
              <a:buFont typeface="Wingdings"/>
              <a:buChar char="§"/>
              <a:defRPr/>
            </a:pPr>
            <a:r>
              <a:rPr lang="en-US" sz="2000"/>
              <a:t>Since this work is simulation-based, a real pilot implementation across districts in Bangladesh would strengthen its practical validity.</a:t>
            </a:r>
            <a:endParaRPr sz="1100"/>
          </a:p>
          <a:p>
            <a:pPr marL="305908" lvl="0" indent="-305908">
              <a:buFont typeface="Wingdings"/>
              <a:buChar char="§"/>
              <a:defRPr/>
            </a:pPr>
            <a:endParaRPr lang="en-US" sz="2000"/>
          </a:p>
          <a:p>
            <a:pPr marL="305908" lvl="0" indent="-305908">
              <a:buFont typeface="Wingdings"/>
              <a:buChar char="§"/>
              <a:defRPr/>
            </a:pPr>
            <a:r>
              <a:rPr lang="en-US" sz="2000"/>
              <a:t>Smart contracts can be further optimized to reduce gas usage for repeated operations like registration and ownership transfer.</a:t>
            </a:r>
            <a:endParaRPr sz="1100"/>
          </a:p>
        </p:txBody>
      </p:sp>
      <p:sp>
        <p:nvSpPr>
          <p:cNvPr id="447557188"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25957896"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46247121" name="Google Shape;578;p51"/>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References (1/2)</a:t>
            </a:r>
            <a:endParaRPr/>
          </a:p>
        </p:txBody>
      </p:sp>
      <p:sp>
        <p:nvSpPr>
          <p:cNvPr id="541156770" name="Google Shape;579;p51"/>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42</a:t>
            </a:r>
            <a:endParaRPr sz="2800"/>
          </a:p>
        </p:txBody>
      </p:sp>
      <p:pic>
        <p:nvPicPr>
          <p:cNvPr id="2122732933" name="Google Shape;580;p51"/>
          <p:cNvPicPr/>
          <p:nvPr/>
        </p:nvPicPr>
        <p:blipFill rotWithShape="1">
          <a:blip r:embed="rId3">
            <a:alphaModFix/>
          </a:blip>
          <a:stretch/>
        </p:blipFill>
        <p:spPr bwMode="auto">
          <a:xfrm>
            <a:off x="362465" y="374895"/>
            <a:ext cx="685281" cy="685281"/>
          </a:xfrm>
          <a:prstGeom prst="rect">
            <a:avLst/>
          </a:prstGeom>
          <a:noFill/>
          <a:ln>
            <a:noFill/>
          </a:ln>
        </p:spPr>
      </p:pic>
      <p:pic>
        <p:nvPicPr>
          <p:cNvPr id="510235917" name="Google Shape;581;p51"/>
          <p:cNvPicPr/>
          <p:nvPr/>
        </p:nvPicPr>
        <p:blipFill rotWithShape="1">
          <a:blip r:embed="rId4">
            <a:alphaModFix/>
          </a:blip>
          <a:stretch/>
        </p:blipFill>
        <p:spPr bwMode="auto">
          <a:xfrm>
            <a:off x="9918915" y="251522"/>
            <a:ext cx="1943782" cy="808654"/>
          </a:xfrm>
          <a:prstGeom prst="rect">
            <a:avLst/>
          </a:prstGeom>
          <a:noFill/>
          <a:ln>
            <a:noFill/>
          </a:ln>
        </p:spPr>
      </p:pic>
      <p:sp>
        <p:nvSpPr>
          <p:cNvPr id="1192586942" name="Google Shape;596;p52"/>
          <p:cNvSpPr/>
          <p:nvPr/>
        </p:nvSpPr>
        <p:spPr bwMode="auto">
          <a:xfrm>
            <a:off x="705105" y="1192512"/>
            <a:ext cx="10915827" cy="5170646"/>
          </a:xfrm>
          <a:prstGeom prst="rect">
            <a:avLst/>
          </a:prstGeom>
          <a:noFill/>
          <a:ln>
            <a:noFill/>
          </a:ln>
        </p:spPr>
        <p:txBody>
          <a:bodyPr spcFirstLastPara="1" wrap="square" lIns="91425" tIns="45700" rIns="91425" bIns="45700" anchor="t" anchorCtr="0">
            <a:noAutofit/>
          </a:bodyPr>
          <a:lstStyle/>
          <a:p>
            <a:pPr lvl="0" algn="just">
              <a:defRPr/>
            </a:pPr>
            <a:r>
              <a:rPr lang="en-US" sz="1400" b="0" i="0" u="none" strike="noStrike" cap="none">
                <a:solidFill>
                  <a:srgbClr val="000000"/>
                </a:solidFill>
                <a:latin typeface="Arial"/>
                <a:ea typeface="Arial"/>
                <a:cs typeface="Arial"/>
              </a:rPr>
              <a:t>[1] </a:t>
            </a:r>
            <a:r>
              <a:rPr lang="en-ID"/>
              <a:t>K. M. Alam, J. A. Rahman, A. Tasnim, and A. Akther, “A blockchain-based land title management system for bangladesh,” Journal of King Saud University-Computer and Information Sciences, vol. 34, no. 6, pp. 3096–3110, 2022.</a:t>
            </a:r>
            <a:endParaRPr/>
          </a:p>
          <a:p>
            <a:pPr lvl="0" algn="just">
              <a:defRPr/>
            </a:pPr>
            <a:endParaRPr lang="en-ID" sz="1400" b="0" i="0" u="none" strike="noStrike" cap="none">
              <a:solidFill>
                <a:srgbClr val="000000"/>
              </a:solidFill>
              <a:latin typeface="Arial"/>
              <a:ea typeface="Arial"/>
              <a:cs typeface="Arial"/>
            </a:endParaRPr>
          </a:p>
          <a:p>
            <a:pPr lvl="0" algn="just">
              <a:defRPr/>
            </a:pPr>
            <a:r>
              <a:rPr lang="en-US" sz="1400" b="0" i="0" u="none" strike="noStrike" cap="none">
                <a:solidFill>
                  <a:srgbClr val="000000"/>
                </a:solidFill>
                <a:latin typeface="Arial"/>
                <a:ea typeface="Arial"/>
                <a:cs typeface="Arial"/>
              </a:rPr>
              <a:t>[2] </a:t>
            </a:r>
            <a:r>
              <a:rPr lang="en-ID"/>
              <a:t>A. S. Yadav, S. Shikha, S. Gupta, and D. S. Kushwaha, “The efficient consensus algorithm for land record management system,” IOP Conference Series: Materials Science and Engineering, vol. 1022, p. 012090, jan 2021</a:t>
            </a:r>
            <a:r>
              <a:rPr lang="en-US" sz="1400" b="0" i="0" u="none" strike="noStrike" cap="none">
                <a:solidFill>
                  <a:srgbClr val="000000"/>
                </a:solidFill>
                <a:latin typeface="Arial"/>
                <a:ea typeface="Arial"/>
                <a:cs typeface="Arial"/>
              </a:rPr>
              <a:t>.</a:t>
            </a:r>
            <a:endParaRPr/>
          </a:p>
          <a:p>
            <a:pPr lvl="0" algn="just">
              <a:spcBef>
                <a:spcPts val="2400"/>
              </a:spcBef>
              <a:defRPr/>
            </a:pPr>
            <a:r>
              <a:rPr lang="en-US" sz="1400" b="0" i="0" u="none" strike="noStrike" cap="none">
                <a:solidFill>
                  <a:srgbClr val="000000"/>
                </a:solidFill>
                <a:latin typeface="Arial"/>
                <a:ea typeface="Arial"/>
                <a:cs typeface="Arial"/>
              </a:rPr>
              <a:t>[3] </a:t>
            </a:r>
            <a:r>
              <a:rPr lang="en-ID"/>
              <a:t>A. S. Yadav, S. Agrawal, and D. S. Kushwaha, “Distributed ledger technology based land transaction system with trusted nodes consensus mechanism,” Journal of King Saud University-Computer and Information Sciences, vol. 34, no. 8, pp. 6414– 6424, 2022.</a:t>
            </a:r>
            <a:endParaRPr/>
          </a:p>
          <a:p>
            <a:pPr lvl="0" algn="just">
              <a:spcBef>
                <a:spcPts val="2400"/>
              </a:spcBef>
              <a:defRPr/>
            </a:pPr>
            <a:r>
              <a:rPr lang="en-US" sz="1400" b="0" i="0" u="none" strike="noStrike" cap="none">
                <a:solidFill>
                  <a:srgbClr val="000000"/>
                </a:solidFill>
                <a:latin typeface="Arial"/>
                <a:ea typeface="Arial"/>
                <a:cs typeface="Arial"/>
              </a:rPr>
              <a:t>[4] </a:t>
            </a:r>
            <a:r>
              <a:rPr lang="en-US"/>
              <a:t>A. M. Munir Hussain, “Reputation-based leader selection consensus algorithm with rewards for blockchain technology,” Computers, vol. 14, no. 1, p. 20, 2025.</a:t>
            </a:r>
            <a:endParaRPr/>
          </a:p>
          <a:p>
            <a:pPr lvl="0" algn="just">
              <a:spcBef>
                <a:spcPts val="2400"/>
              </a:spcBef>
              <a:defRPr/>
            </a:pPr>
            <a:r>
              <a:rPr lang="en-US" sz="1400" b="0" i="0" u="none" strike="noStrike" cap="none">
                <a:solidFill>
                  <a:srgbClr val="000000"/>
                </a:solidFill>
                <a:latin typeface="Arial"/>
                <a:ea typeface="Arial"/>
                <a:cs typeface="Arial"/>
              </a:rPr>
              <a:t>[5] </a:t>
            </a:r>
            <a:r>
              <a:rPr lang="en-US"/>
              <a:t>R. I. Shithy, N. Mohammad, H. A. Ruhullah, S. Y. Oni, and M. A. Amin, “A blockchain based land registration and ownership management system for bangladesh,” in Proceedings of the 2021 4th International Conference on Blockchain Technology and Applications, pp. 94–100, 2021.</a:t>
            </a:r>
            <a:endParaRPr/>
          </a:p>
          <a:p>
            <a:pPr lvl="0" algn="just">
              <a:spcBef>
                <a:spcPts val="2400"/>
              </a:spcBef>
              <a:defRPr/>
            </a:pPr>
            <a:r>
              <a:rPr lang="en-US" sz="1400" b="0" i="0" u="none" strike="noStrike" cap="none">
                <a:solidFill>
                  <a:srgbClr val="000000"/>
                </a:solidFill>
                <a:latin typeface="Arial"/>
                <a:ea typeface="Arial"/>
                <a:cs typeface="Arial"/>
              </a:rPr>
              <a:t>[6] </a:t>
            </a:r>
            <a:r>
              <a:rPr lang="en-US"/>
              <a:t>S. Nakamoto, “Bitcoin: A peer-to-peer electronic cash system,” 2008.</a:t>
            </a:r>
            <a:endParaRPr/>
          </a:p>
          <a:p>
            <a:pPr lvl="0" algn="just">
              <a:spcBef>
                <a:spcPts val="2400"/>
              </a:spcBef>
              <a:defRPr/>
            </a:pPr>
            <a:r>
              <a:rPr lang="en-US" sz="1400" b="0" i="0" u="none" strike="noStrike" cap="none">
                <a:solidFill>
                  <a:srgbClr val="000000"/>
                </a:solidFill>
                <a:latin typeface="Arial"/>
                <a:ea typeface="Arial"/>
                <a:cs typeface="Arial"/>
              </a:rPr>
              <a:t>[7] </a:t>
            </a:r>
            <a:r>
              <a:rPr lang="en-US"/>
              <a:t>D. Larimer, “Delegated proof-of-stake (dpos),” Bitshare whitepaper, vol. 81, p. 85, 2014.</a:t>
            </a:r>
            <a:endParaRPr/>
          </a:p>
        </p:txBody>
      </p:sp>
      <p:sp>
        <p:nvSpPr>
          <p:cNvPr id="841074186"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781929897"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27151626" name="Google Shape;590;p52"/>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References (2/2)</a:t>
            </a:r>
            <a:endParaRPr/>
          </a:p>
        </p:txBody>
      </p:sp>
      <p:sp>
        <p:nvSpPr>
          <p:cNvPr id="343776975" name="Google Shape;591;p52"/>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43</a:t>
            </a:r>
            <a:endParaRPr sz="2800"/>
          </a:p>
        </p:txBody>
      </p:sp>
      <p:pic>
        <p:nvPicPr>
          <p:cNvPr id="1736209691" name="Google Shape;592;p52"/>
          <p:cNvPicPr/>
          <p:nvPr/>
        </p:nvPicPr>
        <p:blipFill rotWithShape="1">
          <a:blip r:embed="rId3">
            <a:alphaModFix/>
          </a:blip>
          <a:stretch/>
        </p:blipFill>
        <p:spPr bwMode="auto">
          <a:xfrm>
            <a:off x="362465" y="374895"/>
            <a:ext cx="685281" cy="685281"/>
          </a:xfrm>
          <a:prstGeom prst="rect">
            <a:avLst/>
          </a:prstGeom>
          <a:noFill/>
          <a:ln>
            <a:noFill/>
          </a:ln>
        </p:spPr>
      </p:pic>
      <p:pic>
        <p:nvPicPr>
          <p:cNvPr id="716232146" name="Google Shape;593;p52"/>
          <p:cNvPicPr/>
          <p:nvPr/>
        </p:nvPicPr>
        <p:blipFill rotWithShape="1">
          <a:blip r:embed="rId4">
            <a:alphaModFix/>
          </a:blip>
          <a:stretch/>
        </p:blipFill>
        <p:spPr bwMode="auto">
          <a:xfrm>
            <a:off x="9918915" y="251522"/>
            <a:ext cx="1943782" cy="808654"/>
          </a:xfrm>
          <a:prstGeom prst="rect">
            <a:avLst/>
          </a:prstGeom>
          <a:noFill/>
          <a:ln>
            <a:noFill/>
          </a:ln>
        </p:spPr>
      </p:pic>
      <p:sp>
        <p:nvSpPr>
          <p:cNvPr id="2021457583" name="Google Shape;596;p52"/>
          <p:cNvSpPr/>
          <p:nvPr/>
        </p:nvSpPr>
        <p:spPr bwMode="auto">
          <a:xfrm>
            <a:off x="705105" y="1172634"/>
            <a:ext cx="10915827" cy="5170646"/>
          </a:xfrm>
          <a:prstGeom prst="rect">
            <a:avLst/>
          </a:prstGeom>
          <a:noFill/>
          <a:ln>
            <a:noFill/>
          </a:ln>
        </p:spPr>
        <p:txBody>
          <a:bodyPr spcFirstLastPara="1" wrap="square" lIns="91425" tIns="45700" rIns="91425" bIns="45700" anchor="t" anchorCtr="0">
            <a:noAutofit/>
          </a:bodyPr>
          <a:lstStyle/>
          <a:p>
            <a:pPr lvl="0" algn="just">
              <a:defRPr/>
            </a:pPr>
            <a:r>
              <a:rPr lang="en-US" sz="1400" b="0" i="0" u="none" strike="noStrike" cap="none">
                <a:solidFill>
                  <a:srgbClr val="000000"/>
                </a:solidFill>
                <a:latin typeface="Arial"/>
                <a:ea typeface="Arial"/>
                <a:cs typeface="Arial"/>
              </a:rPr>
              <a:t>[8] </a:t>
            </a:r>
            <a:r>
              <a:rPr lang="en-ID"/>
              <a:t>S. M. H. Bamakan, A. Motavali, and A. B. Bondarti, “A survey of blockchain consensus algorithms performance evaluation criteria,” Expert Systems with Applications, vol. 154, p. 113385, 2020.</a:t>
            </a:r>
            <a:endParaRPr/>
          </a:p>
          <a:p>
            <a:pPr lvl="0" algn="just">
              <a:defRPr/>
            </a:pPr>
            <a:endParaRPr lang="en-ID" sz="1400" b="0" i="0" u="none" strike="noStrike" cap="none">
              <a:solidFill>
                <a:srgbClr val="000000"/>
              </a:solidFill>
              <a:latin typeface="Arial"/>
              <a:ea typeface="Arial"/>
              <a:cs typeface="Arial"/>
            </a:endParaRPr>
          </a:p>
          <a:p>
            <a:pPr lvl="0" algn="just">
              <a:defRPr/>
            </a:pPr>
            <a:r>
              <a:rPr lang="en-US" sz="1400" b="0" i="0" u="none" strike="noStrike" cap="none">
                <a:solidFill>
                  <a:srgbClr val="000000"/>
                </a:solidFill>
                <a:latin typeface="Arial"/>
                <a:ea typeface="Arial"/>
                <a:cs typeface="Arial"/>
              </a:rPr>
              <a:t>[</a:t>
            </a:r>
            <a:r>
              <a:rPr lang="en-US"/>
              <a:t>9</a:t>
            </a:r>
            <a:r>
              <a:rPr lang="en-US" sz="1400" b="0" i="0" u="none" strike="noStrike" cap="none">
                <a:solidFill>
                  <a:srgbClr val="000000"/>
                </a:solidFill>
                <a:latin typeface="Arial"/>
                <a:ea typeface="Arial"/>
                <a:cs typeface="Arial"/>
              </a:rPr>
              <a:t>] </a:t>
            </a:r>
            <a:r>
              <a:rPr lang="en-ID"/>
              <a:t>W. Wang, D. T. Hoang, P. Hu, Z. Xiong, D. Niyato, P. Wang, Y. Wen, and D. I. Kim, “A survey on consensus mechanisms and mining strategy management in blockchain networks,” Ieee Access, vol. 7, pp. 22328–22370, 2019.</a:t>
            </a:r>
            <a:endParaRPr/>
          </a:p>
          <a:p>
            <a:pPr lvl="0" algn="just">
              <a:defRPr/>
            </a:pPr>
            <a:endParaRPr lang="en-ID" sz="1400" b="0" i="0" u="none" strike="noStrike" cap="none">
              <a:solidFill>
                <a:srgbClr val="000000"/>
              </a:solidFill>
              <a:latin typeface="Arial"/>
              <a:ea typeface="Arial"/>
              <a:cs typeface="Arial"/>
            </a:endParaRPr>
          </a:p>
          <a:p>
            <a:pPr lvl="0" algn="just">
              <a:defRPr/>
            </a:pPr>
            <a:r>
              <a:rPr lang="en-US" sz="1400" b="0" i="0" u="none" strike="noStrike" cap="none">
                <a:solidFill>
                  <a:srgbClr val="000000"/>
                </a:solidFill>
                <a:latin typeface="Arial"/>
                <a:ea typeface="Arial"/>
                <a:cs typeface="Arial"/>
              </a:rPr>
              <a:t>[10] </a:t>
            </a:r>
            <a:r>
              <a:rPr lang="en-US"/>
              <a:t>B. O. Ansah, W. Voss, K. O. Asiama, and I. Y. Wuni, “A systematic review of the institutional success factors for blockchain-based land administration,” Land use policy, vol. 125, p. 106473, 2023.</a:t>
            </a:r>
            <a:endParaRPr/>
          </a:p>
          <a:p>
            <a:pPr lvl="0" algn="just">
              <a:defRPr/>
            </a:pPr>
            <a:endParaRPr lang="en-US" sz="1400" b="0" i="0" u="none" strike="noStrike" cap="none">
              <a:solidFill>
                <a:srgbClr val="000000"/>
              </a:solidFill>
              <a:latin typeface="Arial"/>
              <a:ea typeface="Arial"/>
              <a:cs typeface="Arial"/>
            </a:endParaRPr>
          </a:p>
          <a:p>
            <a:pPr lvl="0" algn="just">
              <a:defRPr/>
            </a:pPr>
            <a:r>
              <a:rPr lang="en-US" sz="1400" b="0" i="0" u="none" strike="noStrike" cap="none">
                <a:solidFill>
                  <a:srgbClr val="000000"/>
                </a:solidFill>
                <a:latin typeface="Arial"/>
                <a:ea typeface="Arial"/>
                <a:cs typeface="Arial"/>
              </a:rPr>
              <a:t>[</a:t>
            </a:r>
            <a:r>
              <a:rPr lang="en-US"/>
              <a:t>11</a:t>
            </a:r>
            <a:r>
              <a:rPr lang="en-US" sz="1400" b="0" i="0" u="none" strike="noStrike" cap="none">
                <a:solidFill>
                  <a:srgbClr val="000000"/>
                </a:solidFill>
                <a:latin typeface="Arial"/>
                <a:ea typeface="Arial"/>
                <a:cs typeface="Arial"/>
              </a:rPr>
              <a:t>] </a:t>
            </a:r>
            <a:r>
              <a:rPr lang="en-ID"/>
              <a:t>S. Banerjee, K. Kumar, P. Masulkar, R. Amin, and S. K. Dwivedi, “Blockchain and ipfs-based reliable land registry system,” Security and Privacy, vol. 5, no. 5, p. e236, 2022</a:t>
            </a:r>
            <a:endParaRPr/>
          </a:p>
          <a:p>
            <a:pPr lvl="0" algn="just">
              <a:defRPr/>
            </a:pPr>
            <a:endParaRPr lang="en-ID" sz="1400" b="0" i="0" u="none" strike="noStrike" cap="none">
              <a:solidFill>
                <a:srgbClr val="000000"/>
              </a:solidFill>
              <a:latin typeface="Arial"/>
              <a:ea typeface="Arial"/>
              <a:cs typeface="Arial"/>
            </a:endParaRPr>
          </a:p>
          <a:p>
            <a:pPr lvl="0" algn="just">
              <a:defRPr/>
            </a:pPr>
            <a:r>
              <a:rPr lang="en-US" sz="1400" b="0" i="0" u="none" strike="noStrike" cap="none">
                <a:solidFill>
                  <a:srgbClr val="000000"/>
                </a:solidFill>
                <a:latin typeface="Arial"/>
                <a:ea typeface="Arial"/>
                <a:cs typeface="Arial"/>
              </a:rPr>
              <a:t>[</a:t>
            </a:r>
            <a:r>
              <a:rPr lang="en-US"/>
              <a:t>12</a:t>
            </a:r>
            <a:r>
              <a:rPr lang="en-US" sz="1400" b="0" i="0" u="none" strike="noStrike" cap="none">
                <a:solidFill>
                  <a:srgbClr val="000000"/>
                </a:solidFill>
                <a:latin typeface="Arial"/>
                <a:ea typeface="Arial"/>
                <a:cs typeface="Arial"/>
              </a:rPr>
              <a:t>] </a:t>
            </a:r>
            <a:r>
              <a:rPr lang="en-US"/>
              <a:t>J. P. Paavo, R. Rodr´ıguez-Puentes, and U. E. Chigbu, “Practicality of blockchain technology for land registration: A namibian case study,” Land, vol. 14, no. 8, p. 1626, 2025. </a:t>
            </a:r>
            <a:endParaRPr/>
          </a:p>
          <a:p>
            <a:pPr lvl="0" algn="just">
              <a:defRPr/>
            </a:pPr>
            <a:endParaRPr lang="en-US" sz="1400" b="0" i="0" u="none" strike="noStrike" cap="none">
              <a:solidFill>
                <a:srgbClr val="000000"/>
              </a:solidFill>
              <a:latin typeface="Arial"/>
              <a:ea typeface="Arial"/>
              <a:cs typeface="Arial"/>
            </a:endParaRPr>
          </a:p>
          <a:p>
            <a:pPr lvl="0" algn="just">
              <a:defRPr/>
            </a:pPr>
            <a:r>
              <a:rPr lang="en-US" sz="1400" b="0" i="0" u="none" strike="noStrike" cap="none">
                <a:solidFill>
                  <a:srgbClr val="000000"/>
                </a:solidFill>
                <a:latin typeface="Arial"/>
                <a:ea typeface="Arial"/>
                <a:cs typeface="Arial"/>
              </a:rPr>
              <a:t>[</a:t>
            </a:r>
            <a:r>
              <a:rPr lang="en-US"/>
              <a:t>13</a:t>
            </a:r>
            <a:r>
              <a:rPr lang="en-US" sz="1400" b="0" i="0" u="none" strike="noStrike" cap="none">
                <a:solidFill>
                  <a:srgbClr val="000000"/>
                </a:solidFill>
                <a:latin typeface="Arial"/>
                <a:ea typeface="Arial"/>
                <a:cs typeface="Arial"/>
              </a:rPr>
              <a:t>] </a:t>
            </a:r>
            <a:r>
              <a:rPr lang="en-US"/>
              <a:t>K. S. and G. Sarath, “Securing land registration using blockchain,” Procedia Computer Science, 2020.</a:t>
            </a:r>
            <a:endParaRPr/>
          </a:p>
          <a:p>
            <a:pPr lvl="0" algn="just">
              <a:defRPr/>
            </a:pPr>
            <a:endParaRPr lang="en-US" sz="1400" b="0" i="0" u="none" strike="noStrike" cap="none">
              <a:solidFill>
                <a:srgbClr val="000000"/>
              </a:solidFill>
              <a:latin typeface="Arial"/>
              <a:ea typeface="Arial"/>
              <a:cs typeface="Arial"/>
            </a:endParaRPr>
          </a:p>
          <a:p>
            <a:pPr lvl="0" algn="just">
              <a:defRPr/>
            </a:pPr>
            <a:r>
              <a:rPr lang="en-US" sz="1400" b="0" i="0" u="none" strike="noStrike" cap="none">
                <a:solidFill>
                  <a:srgbClr val="000000"/>
                </a:solidFill>
                <a:latin typeface="Arial"/>
                <a:ea typeface="Arial"/>
                <a:cs typeface="Arial"/>
              </a:rPr>
              <a:t>[</a:t>
            </a:r>
            <a:r>
              <a:rPr lang="en-US"/>
              <a:t>14</a:t>
            </a:r>
            <a:r>
              <a:rPr lang="en-US" sz="1400" b="0" i="0" u="none" strike="noStrike" cap="none">
                <a:solidFill>
                  <a:srgbClr val="000000"/>
                </a:solidFill>
                <a:latin typeface="Arial"/>
                <a:ea typeface="Arial"/>
                <a:cs typeface="Arial"/>
              </a:rPr>
              <a:t>] </a:t>
            </a:r>
            <a:r>
              <a:rPr lang="en-US"/>
              <a:t>R. M. Zein and H. Twinomurinzi, “Blockchain technology in lands registration: A systematic literature review,” JeDEM-eJournal of eDemocracy and Open Government, vol. 15, no. 2, pp. 1–36, 2023.</a:t>
            </a:r>
            <a:endParaRPr/>
          </a:p>
        </p:txBody>
      </p:sp>
      <p:sp>
        <p:nvSpPr>
          <p:cNvPr id="122938460"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31337291"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96401229" name="Google Shape;602;p53"/>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Q&amp;A Session</a:t>
            </a:r>
            <a:endParaRPr/>
          </a:p>
        </p:txBody>
      </p:sp>
      <p:sp>
        <p:nvSpPr>
          <p:cNvPr id="417347211" name="Google Shape;603;p53"/>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44</a:t>
            </a:r>
            <a:endParaRPr sz="2800"/>
          </a:p>
        </p:txBody>
      </p:sp>
      <p:pic>
        <p:nvPicPr>
          <p:cNvPr id="166198906" name="Google Shape;604;p53"/>
          <p:cNvPicPr/>
          <p:nvPr/>
        </p:nvPicPr>
        <p:blipFill rotWithShape="1">
          <a:blip r:embed="rId3">
            <a:alphaModFix/>
          </a:blip>
          <a:stretch/>
        </p:blipFill>
        <p:spPr bwMode="auto">
          <a:xfrm>
            <a:off x="362465" y="374895"/>
            <a:ext cx="685281" cy="685281"/>
          </a:xfrm>
          <a:prstGeom prst="rect">
            <a:avLst/>
          </a:prstGeom>
          <a:noFill/>
          <a:ln>
            <a:noFill/>
          </a:ln>
        </p:spPr>
      </p:pic>
      <p:pic>
        <p:nvPicPr>
          <p:cNvPr id="921582657" name="Google Shape;605;p53"/>
          <p:cNvPicPr/>
          <p:nvPr/>
        </p:nvPicPr>
        <p:blipFill rotWithShape="1">
          <a:blip r:embed="rId4">
            <a:alphaModFix/>
          </a:blip>
          <a:stretch/>
        </p:blipFill>
        <p:spPr bwMode="auto">
          <a:xfrm>
            <a:off x="9918915" y="251522"/>
            <a:ext cx="1943782" cy="808654"/>
          </a:xfrm>
          <a:prstGeom prst="rect">
            <a:avLst/>
          </a:prstGeom>
          <a:noFill/>
          <a:ln>
            <a:noFill/>
          </a:ln>
        </p:spPr>
      </p:pic>
      <p:pic>
        <p:nvPicPr>
          <p:cNvPr id="1371420922" name="Google Shape;608;p53"/>
          <p:cNvPicPr/>
          <p:nvPr/>
        </p:nvPicPr>
        <p:blipFill rotWithShape="1">
          <a:blip r:embed="rId5">
            <a:alphaModFix/>
          </a:blip>
          <a:stretch/>
        </p:blipFill>
        <p:spPr bwMode="auto">
          <a:xfrm>
            <a:off x="4754485" y="1899758"/>
            <a:ext cx="2683029" cy="2543938"/>
          </a:xfrm>
          <a:prstGeom prst="rect">
            <a:avLst/>
          </a:prstGeom>
          <a:noFill/>
          <a:ln>
            <a:noFill/>
          </a:ln>
        </p:spPr>
      </p:pic>
      <p:sp>
        <p:nvSpPr>
          <p:cNvPr id="60986588" name="Google Shape;609;p53"/>
          <p:cNvSpPr txBox="1"/>
          <p:nvPr/>
        </p:nvSpPr>
        <p:spPr bwMode="auto">
          <a:xfrm>
            <a:off x="1047746" y="4443697"/>
            <a:ext cx="10675917"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defRPr/>
            </a:pPr>
            <a:r>
              <a:rPr lang="en-US" sz="5400" b="1" i="0" u="none" strike="noStrike" cap="none">
                <a:solidFill>
                  <a:srgbClr val="00B0F0"/>
                </a:solidFill>
                <a:latin typeface="Arial"/>
                <a:ea typeface="Arial"/>
                <a:cs typeface="Arial"/>
              </a:rPr>
              <a:t>Any Questions or Suggestions?</a:t>
            </a:r>
            <a:endParaRPr sz="5400" b="1" i="0" u="none" strike="noStrike" cap="none">
              <a:solidFill>
                <a:srgbClr val="00B0F0"/>
              </a:solidFill>
              <a:latin typeface="Arial"/>
              <a:ea typeface="Arial"/>
              <a:cs typeface="Arial"/>
            </a:endParaRPr>
          </a:p>
        </p:txBody>
      </p:sp>
      <p:sp>
        <p:nvSpPr>
          <p:cNvPr id="94710462" name="Google Shape;118;p15"/>
          <p:cNvSpPr txBox="1">
            <a:spLocks noGrp="1"/>
          </p:cNvSpPr>
          <p:nvPr>
            <p:ph type="dt" idx="10"/>
          </p:nvPr>
        </p:nvSpPr>
        <p:spPr bwMode="auto">
          <a:xfrm>
            <a:off x="463550" y="6396038"/>
            <a:ext cx="1428750"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707339126"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2694257" name="Google Shape;566;p50"/>
          <p:cNvSpPr txBox="1">
            <a:spLocks noGrp="1"/>
          </p:cNvSpPr>
          <p:nvPr>
            <p:ph type="title"/>
          </p:nvPr>
        </p:nvSpPr>
        <p:spPr bwMode="auto">
          <a:xfrm>
            <a:off x="1891999" y="252149"/>
            <a:ext cx="8026914" cy="808499"/>
          </a:xfrm>
          <a:prstGeom prst="rect">
            <a:avLst/>
          </a:prstGeom>
          <a:noFill/>
          <a:ln>
            <a:noFill/>
          </a:ln>
        </p:spPr>
        <p:txBody>
          <a:bodyPr spcFirstLastPara="1" vertOverflow="overflow" horzOverflow="overflow" vert="horz" wrap="square" lIns="91423" tIns="45698" rIns="91423" bIns="45698" numCol="1" spcCol="0" rtlCol="0" fromWordArt="0" anchor="ctr" anchorCtr="0" forceAA="0" upright="0" compatLnSpc="0">
            <a:normAutofit fontScale="95000" lnSpcReduction="1000"/>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Proposed TPACP Algorithm (1/2)</a:t>
            </a:r>
            <a:endParaRPr/>
          </a:p>
        </p:txBody>
      </p:sp>
      <p:sp>
        <p:nvSpPr>
          <p:cNvPr id="550478460" name="Google Shape;567;p50"/>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41</a:t>
            </a:r>
            <a:endParaRPr sz="2800"/>
          </a:p>
        </p:txBody>
      </p:sp>
      <p:pic>
        <p:nvPicPr>
          <p:cNvPr id="39317858" name="Google Shape;568;p50"/>
          <p:cNvPicPr/>
          <p:nvPr/>
        </p:nvPicPr>
        <p:blipFill rotWithShape="1">
          <a:blip r:embed="rId3">
            <a:alphaModFix/>
          </a:blip>
          <a:stretch/>
        </p:blipFill>
        <p:spPr bwMode="auto">
          <a:xfrm>
            <a:off x="362464" y="374895"/>
            <a:ext cx="685280" cy="685280"/>
          </a:xfrm>
          <a:prstGeom prst="rect">
            <a:avLst/>
          </a:prstGeom>
          <a:noFill/>
          <a:ln>
            <a:noFill/>
          </a:ln>
        </p:spPr>
      </p:pic>
      <p:pic>
        <p:nvPicPr>
          <p:cNvPr id="886801260" name="Google Shape;569;p50"/>
          <p:cNvPicPr/>
          <p:nvPr/>
        </p:nvPicPr>
        <p:blipFill rotWithShape="1">
          <a:blip r:embed="rId4">
            <a:alphaModFix/>
          </a:blip>
          <a:stretch/>
        </p:blipFill>
        <p:spPr bwMode="auto">
          <a:xfrm>
            <a:off x="9918915" y="251521"/>
            <a:ext cx="1943781" cy="808653"/>
          </a:xfrm>
          <a:prstGeom prst="rect">
            <a:avLst/>
          </a:prstGeom>
          <a:noFill/>
          <a:ln>
            <a:noFill/>
          </a:ln>
        </p:spPr>
      </p:pic>
      <p:sp>
        <p:nvSpPr>
          <p:cNvPr id="132151145"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881146737"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pic>
        <p:nvPicPr>
          <p:cNvPr id="1593873599" name=""/>
          <p:cNvPicPr>
            <a:picLocks noChangeAspect="1"/>
          </p:cNvPicPr>
          <p:nvPr/>
        </p:nvPicPr>
        <p:blipFill rotWithShape="1">
          <a:blip r:embed="rId5"/>
          <a:stretch/>
        </p:blipFill>
        <p:spPr bwMode="auto">
          <a:xfrm flipH="0" flipV="0">
            <a:off x="1047745" y="1972467"/>
            <a:ext cx="4804942" cy="3459912"/>
          </a:xfrm>
          <a:prstGeom prst="rect">
            <a:avLst/>
          </a:prstGeom>
        </p:spPr>
      </p:pic>
      <p:pic>
        <p:nvPicPr>
          <p:cNvPr id="1673241731" name=""/>
          <p:cNvPicPr>
            <a:picLocks noChangeAspect="1"/>
          </p:cNvPicPr>
          <p:nvPr/>
        </p:nvPicPr>
        <p:blipFill rotWithShape="1">
          <a:blip r:embed="rId6"/>
          <a:stretch/>
        </p:blipFill>
        <p:spPr bwMode="auto">
          <a:xfrm flipH="0" flipV="0">
            <a:off x="6398431" y="2051795"/>
            <a:ext cx="4549524" cy="3301252"/>
          </a:xfrm>
          <a:prstGeom prst="rect">
            <a:avLst/>
          </a:prstGeom>
        </p:spPr>
      </p:pic>
      <p:sp>
        <p:nvSpPr>
          <p:cNvPr id="836159840" name="Google Shape;191;p20"/>
          <p:cNvSpPr txBox="1"/>
          <p:nvPr/>
        </p:nvSpPr>
        <p:spPr bwMode="auto">
          <a:xfrm flipH="0" flipV="0">
            <a:off x="1177924" y="5432379"/>
            <a:ext cx="4824864" cy="305115"/>
          </a:xfrm>
          <a:prstGeom prst="rect">
            <a:avLst/>
          </a:prstGeom>
          <a:noFill/>
          <a:ln>
            <a:noFill/>
          </a:ln>
        </p:spPr>
        <p:txBody>
          <a:bodyPr spcFirstLastPara="1" wrap="square" lIns="91422" tIns="45697" rIns="91422" bIns="45697" anchor="t" anchorCtr="0">
            <a:spAutoFit/>
          </a:bodyPr>
          <a:lstStyle/>
          <a:p>
            <a:pPr lvl="0" algn="l" rtl="0">
              <a:lnSpc>
                <a:spcPct val="100000"/>
              </a:lnSpc>
              <a:spcBef>
                <a:spcPts val="0"/>
              </a:spcBef>
              <a:spcAft>
                <a:spcPts val="0"/>
              </a:spcAft>
              <a:defRPr/>
            </a:pPr>
            <a:r>
              <a:rPr lang="en-US" sz="1400" b="1" i="1" u="none" strike="noStrike" cap="none">
                <a:solidFill>
                  <a:srgbClr val="000000"/>
                </a:solidFill>
                <a:latin typeface="Arial"/>
                <a:ea typeface="Arial"/>
                <a:cs typeface="Arial"/>
              </a:rPr>
              <a:t>Algorithm 1.0</a:t>
            </a:r>
            <a:r>
              <a:rPr lang="en-US" sz="1400" b="1" i="1" u="none" strike="noStrike" cap="none">
                <a:solidFill>
                  <a:srgbClr val="000000"/>
                </a:solidFill>
                <a:latin typeface="Arial"/>
                <a:ea typeface="Arial"/>
                <a:cs typeface="Arial"/>
              </a:rPr>
              <a:t>: </a:t>
            </a:r>
            <a:r>
              <a:rPr lang="en-US" sz="1400" b="0" i="1" u="none" strike="noStrike" cap="none" spc="0">
                <a:solidFill>
                  <a:srgbClr val="000000"/>
                </a:solidFill>
                <a:latin typeface="Arial"/>
                <a:ea typeface="Arial"/>
                <a:cs typeface="Arial"/>
              </a:rPr>
              <a:t>Performance-Weighted Node Eligibility</a:t>
            </a:r>
            <a:endParaRPr sz="1400" b="0" u="none"/>
          </a:p>
        </p:txBody>
      </p:sp>
      <p:sp>
        <p:nvSpPr>
          <p:cNvPr id="415572969" name="Google Shape;191;p20"/>
          <p:cNvSpPr txBox="1"/>
          <p:nvPr/>
        </p:nvSpPr>
        <p:spPr bwMode="auto">
          <a:xfrm flipH="0" flipV="0">
            <a:off x="6455892" y="5432379"/>
            <a:ext cx="4825944" cy="305115"/>
          </a:xfrm>
          <a:prstGeom prst="rect">
            <a:avLst/>
          </a:prstGeom>
          <a:noFill/>
          <a:ln>
            <a:noFill/>
          </a:ln>
        </p:spPr>
        <p:txBody>
          <a:bodyPr spcFirstLastPara="1" wrap="square" lIns="91422" tIns="45697" rIns="91422" bIns="45697" anchor="t" anchorCtr="0">
            <a:spAutoFit/>
          </a:bodyPr>
          <a:lstStyle/>
          <a:p>
            <a:pPr lvl="0" algn="l" rtl="0">
              <a:lnSpc>
                <a:spcPct val="100000"/>
              </a:lnSpc>
              <a:spcBef>
                <a:spcPts val="0"/>
              </a:spcBef>
              <a:spcAft>
                <a:spcPts val="0"/>
              </a:spcAft>
              <a:defRPr/>
            </a:pPr>
            <a:r>
              <a:rPr lang="en-US" sz="1400" b="1" i="1" u="none" strike="noStrike" cap="none">
                <a:solidFill>
                  <a:srgbClr val="000000"/>
                </a:solidFill>
                <a:latin typeface="Arial"/>
                <a:ea typeface="Arial"/>
                <a:cs typeface="Arial"/>
              </a:rPr>
              <a:t>Algorithm 2.0: </a:t>
            </a:r>
            <a:r>
              <a:rPr lang="en-US" sz="1400" b="0" i="1" u="none" strike="noStrike" cap="none" spc="0">
                <a:solidFill>
                  <a:srgbClr val="000000"/>
                </a:solidFill>
                <a:latin typeface="Arial"/>
                <a:ea typeface="Arial"/>
                <a:cs typeface="Arial"/>
              </a:rPr>
              <a:t>Territorial Verification Framework</a:t>
            </a:r>
            <a:endParaRPr sz="1400" b="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56313253" name="Google Shape;566;p50"/>
          <p:cNvSpPr txBox="1">
            <a:spLocks noGrp="1"/>
          </p:cNvSpPr>
          <p:nvPr>
            <p:ph type="title"/>
          </p:nvPr>
        </p:nvSpPr>
        <p:spPr bwMode="auto">
          <a:xfrm flipH="0" flipV="0">
            <a:off x="1371249" y="252148"/>
            <a:ext cx="8547662" cy="808498"/>
          </a:xfrm>
          <a:prstGeom prst="rect">
            <a:avLst/>
          </a:prstGeom>
          <a:noFill/>
          <a:ln>
            <a:noFill/>
          </a:ln>
        </p:spPr>
        <p:txBody>
          <a:bodyPr spcFirstLastPara="1" wrap="square" lIns="91423" tIns="45698" rIns="91423" bIns="45698"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Proposed TPACP Algorithm (2/2)</a:t>
            </a:r>
            <a:endParaRPr/>
          </a:p>
        </p:txBody>
      </p:sp>
      <p:sp>
        <p:nvSpPr>
          <p:cNvPr id="590065625" name="Google Shape;567;p50"/>
          <p:cNvSpPr txBox="1">
            <a:spLocks noGrp="1"/>
          </p:cNvSpPr>
          <p:nvPr>
            <p:ph type="sldNum" idx="12"/>
          </p:nvPr>
        </p:nvSpPr>
        <p:spPr bwMode="auto">
          <a:xfrm>
            <a:off x="11272838" y="6122192"/>
            <a:ext cx="683417" cy="498183"/>
          </a:xfrm>
          <a:prstGeom prst="rect">
            <a:avLst/>
          </a:prstGeom>
          <a:noFill/>
          <a:ln>
            <a:noFill/>
          </a:ln>
        </p:spPr>
        <p:txBody>
          <a:bodyPr spcFirstLastPara="1" wrap="square" lIns="91423" tIns="45699" rIns="91423" bIns="45699"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41</a:t>
            </a:r>
            <a:endParaRPr sz="2800"/>
          </a:p>
        </p:txBody>
      </p:sp>
      <p:pic>
        <p:nvPicPr>
          <p:cNvPr id="1681874016" name="Google Shape;568;p50"/>
          <p:cNvPicPr/>
          <p:nvPr/>
        </p:nvPicPr>
        <p:blipFill rotWithShape="1">
          <a:blip r:embed="rId3">
            <a:alphaModFix/>
          </a:blip>
          <a:stretch/>
        </p:blipFill>
        <p:spPr bwMode="auto">
          <a:xfrm>
            <a:off x="362464" y="374895"/>
            <a:ext cx="685280" cy="685280"/>
          </a:xfrm>
          <a:prstGeom prst="rect">
            <a:avLst/>
          </a:prstGeom>
          <a:noFill/>
          <a:ln>
            <a:noFill/>
          </a:ln>
        </p:spPr>
      </p:pic>
      <p:pic>
        <p:nvPicPr>
          <p:cNvPr id="1323936381" name="Google Shape;569;p50"/>
          <p:cNvPicPr/>
          <p:nvPr/>
        </p:nvPicPr>
        <p:blipFill rotWithShape="1">
          <a:blip r:embed="rId4">
            <a:alphaModFix/>
          </a:blip>
          <a:stretch/>
        </p:blipFill>
        <p:spPr bwMode="auto">
          <a:xfrm>
            <a:off x="9918915" y="251521"/>
            <a:ext cx="1943781" cy="808653"/>
          </a:xfrm>
          <a:prstGeom prst="rect">
            <a:avLst/>
          </a:prstGeom>
          <a:noFill/>
          <a:ln>
            <a:noFill/>
          </a:ln>
        </p:spPr>
      </p:pic>
      <p:sp>
        <p:nvSpPr>
          <p:cNvPr id="1495741005" name="Google Shape;118;p15"/>
          <p:cNvSpPr txBox="1">
            <a:spLocks noGrp="1"/>
          </p:cNvSpPr>
          <p:nvPr>
            <p:ph type="dt" idx="10"/>
          </p:nvPr>
        </p:nvSpPr>
        <p:spPr bwMode="auto">
          <a:xfrm>
            <a:off x="463549" y="6396037"/>
            <a:ext cx="1428750" cy="223835"/>
          </a:xfrm>
          <a:prstGeom prst="rect">
            <a:avLst/>
          </a:prstGeom>
          <a:noFill/>
          <a:ln>
            <a:noFill/>
          </a:ln>
        </p:spPr>
        <p:txBody>
          <a:bodyPr spcFirstLastPara="1" wrap="square" lIns="91423" tIns="45699" rIns="91423" bIns="45699"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797162991" name="Google Shape;164;p18"/>
          <p:cNvSpPr txBox="1">
            <a:spLocks noGrp="1"/>
          </p:cNvSpPr>
          <p:nvPr>
            <p:ph type="ftr" idx="11"/>
          </p:nvPr>
        </p:nvSpPr>
        <p:spPr bwMode="auto">
          <a:xfrm>
            <a:off x="2121575" y="6620421"/>
            <a:ext cx="8219178" cy="223799"/>
          </a:xfrm>
          <a:prstGeom prst="rect">
            <a:avLst/>
          </a:prstGeom>
          <a:noFill/>
          <a:ln>
            <a:noFill/>
          </a:ln>
        </p:spPr>
        <p:txBody>
          <a:bodyPr spcFirstLastPara="1" wrap="square" lIns="91422" tIns="45698" rIns="91422" bIns="45698"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pic>
        <p:nvPicPr>
          <p:cNvPr id="877974786" name=""/>
          <p:cNvPicPr>
            <a:picLocks noChangeAspect="1"/>
          </p:cNvPicPr>
          <p:nvPr/>
        </p:nvPicPr>
        <p:blipFill rotWithShape="1">
          <a:blip r:embed="rId5"/>
          <a:stretch/>
        </p:blipFill>
        <p:spPr bwMode="auto">
          <a:xfrm flipH="0" flipV="0">
            <a:off x="1047745" y="1888428"/>
            <a:ext cx="3936752" cy="3627988"/>
          </a:xfrm>
          <a:prstGeom prst="rect">
            <a:avLst/>
          </a:prstGeom>
        </p:spPr>
      </p:pic>
      <p:pic>
        <p:nvPicPr>
          <p:cNvPr id="135973627" name=""/>
          <p:cNvPicPr>
            <a:picLocks noChangeAspect="1"/>
          </p:cNvPicPr>
          <p:nvPr/>
        </p:nvPicPr>
        <p:blipFill rotWithShape="1">
          <a:blip r:embed="rId6"/>
          <a:stretch/>
        </p:blipFill>
        <p:spPr bwMode="auto">
          <a:xfrm flipH="0" flipV="0">
            <a:off x="6643263" y="1888428"/>
            <a:ext cx="3697490" cy="3627988"/>
          </a:xfrm>
          <a:prstGeom prst="rect">
            <a:avLst/>
          </a:prstGeom>
        </p:spPr>
      </p:pic>
      <p:sp>
        <p:nvSpPr>
          <p:cNvPr id="1808735975" name="Google Shape;191;p20"/>
          <p:cNvSpPr txBox="1"/>
          <p:nvPr/>
        </p:nvSpPr>
        <p:spPr bwMode="auto">
          <a:xfrm flipH="0" flipV="0">
            <a:off x="1177924" y="5516417"/>
            <a:ext cx="4819463" cy="305115"/>
          </a:xfrm>
          <a:prstGeom prst="rect">
            <a:avLst/>
          </a:prstGeom>
          <a:noFill/>
          <a:ln>
            <a:noFill/>
          </a:ln>
        </p:spPr>
        <p:txBody>
          <a:bodyPr spcFirstLastPara="1" wrap="square" lIns="91422" tIns="45697" rIns="91422" bIns="45697" anchor="t" anchorCtr="0">
            <a:spAutoFit/>
          </a:bodyPr>
          <a:lstStyle/>
          <a:p>
            <a:pPr lvl="0" algn="l" rtl="0">
              <a:lnSpc>
                <a:spcPct val="100000"/>
              </a:lnSpc>
              <a:spcBef>
                <a:spcPts val="0"/>
              </a:spcBef>
              <a:spcAft>
                <a:spcPts val="0"/>
              </a:spcAft>
              <a:defRPr/>
            </a:pPr>
            <a:r>
              <a:rPr lang="en-US" sz="1400" b="1" i="1" u="none" strike="noStrike" cap="none" spc="0">
                <a:solidFill>
                  <a:srgbClr val="000000"/>
                </a:solidFill>
                <a:latin typeface="Arial"/>
                <a:ea typeface="Arial"/>
                <a:cs typeface="Arial"/>
              </a:rPr>
              <a:t>Algorithm 3.0</a:t>
            </a:r>
            <a:r>
              <a:rPr lang="en-US" sz="1400" b="1" i="1" u="none" strike="noStrike" cap="none" spc="0">
                <a:solidFill>
                  <a:srgbClr val="000000"/>
                </a:solidFill>
                <a:latin typeface="Arial"/>
                <a:ea typeface="Arial"/>
                <a:cs typeface="Arial"/>
              </a:rPr>
              <a:t>:</a:t>
            </a:r>
            <a:r>
              <a:rPr lang="en-US" sz="1400" b="1" i="1" u="none" strike="noStrike" cap="none">
                <a:solidFill>
                  <a:srgbClr val="000000"/>
                </a:solidFill>
                <a:latin typeface="Arial"/>
                <a:ea typeface="Arial"/>
                <a:cs typeface="Arial"/>
              </a:rPr>
              <a:t> </a:t>
            </a:r>
            <a:r>
              <a:rPr lang="en-US" sz="1400" b="0" i="0" u="none" strike="noStrike" cap="none" spc="0">
                <a:solidFill>
                  <a:srgbClr val="000000"/>
                </a:solidFill>
                <a:latin typeface="Arial"/>
                <a:ea typeface="Arial"/>
                <a:cs typeface="Arial"/>
              </a:rPr>
              <a:t>Document Integrity Assessment</a:t>
            </a:r>
            <a:endParaRPr sz="1400" b="0" u="none"/>
          </a:p>
        </p:txBody>
      </p:sp>
      <p:sp>
        <p:nvSpPr>
          <p:cNvPr id="1310629508" name="Google Shape;191;p20"/>
          <p:cNvSpPr txBox="1"/>
          <p:nvPr/>
        </p:nvSpPr>
        <p:spPr bwMode="auto">
          <a:xfrm flipH="0" flipV="0">
            <a:off x="6455892" y="5516417"/>
            <a:ext cx="4821263" cy="305115"/>
          </a:xfrm>
          <a:prstGeom prst="rect">
            <a:avLst/>
          </a:prstGeom>
          <a:noFill/>
          <a:ln>
            <a:noFill/>
          </a:ln>
        </p:spPr>
        <p:txBody>
          <a:bodyPr spcFirstLastPara="1" wrap="square" lIns="91422" tIns="45697" rIns="91422" bIns="45697" anchor="t" anchorCtr="0">
            <a:spAutoFit/>
          </a:bodyPr>
          <a:lstStyle/>
          <a:p>
            <a:pPr lvl="0" algn="l" rtl="0">
              <a:lnSpc>
                <a:spcPct val="100000"/>
              </a:lnSpc>
              <a:spcBef>
                <a:spcPts val="0"/>
              </a:spcBef>
              <a:spcAft>
                <a:spcPts val="0"/>
              </a:spcAft>
              <a:defRPr/>
            </a:pPr>
            <a:r>
              <a:rPr lang="en-US" sz="1400" b="1" i="1" u="none" strike="noStrike" cap="none" spc="0">
                <a:solidFill>
                  <a:srgbClr val="000000"/>
                </a:solidFill>
                <a:latin typeface="Arial"/>
                <a:ea typeface="Arial"/>
                <a:cs typeface="Arial"/>
              </a:rPr>
              <a:t>Algorithm 3.0</a:t>
            </a:r>
            <a:r>
              <a:rPr lang="en-US" sz="1400" b="1" i="1" u="none" strike="noStrike" cap="none" spc="0">
                <a:solidFill>
                  <a:srgbClr val="000000"/>
                </a:solidFill>
                <a:latin typeface="Arial"/>
                <a:ea typeface="Arial"/>
                <a:cs typeface="Arial"/>
              </a:rPr>
              <a:t>:</a:t>
            </a:r>
            <a:r>
              <a:rPr lang="en-US" sz="1400" b="1" i="1" u="none" strike="noStrike" cap="none">
                <a:solidFill>
                  <a:srgbClr val="000000"/>
                </a:solidFill>
                <a:latin typeface="Arial"/>
                <a:ea typeface="Arial"/>
                <a:cs typeface="Arial"/>
              </a:rPr>
              <a:t> </a:t>
            </a:r>
            <a:r>
              <a:rPr lang="en-US" sz="1400" b="0" i="1" u="none" strike="noStrike" cap="none" spc="0">
                <a:solidFill>
                  <a:srgbClr val="000000"/>
                </a:solidFill>
                <a:latin typeface="Arial"/>
                <a:ea typeface="Arial"/>
                <a:cs typeface="Arial"/>
              </a:rPr>
              <a:t>Immutable Record Finalization</a:t>
            </a:r>
            <a:r>
              <a:rPr lang="en-US" sz="1400" b="0" i="1" u="none" strike="noStrike" cap="none">
                <a:solidFill>
                  <a:srgbClr val="000000"/>
                </a:solidFill>
                <a:latin typeface="Arial"/>
                <a:ea typeface="Arial"/>
                <a:cs typeface="Arial"/>
              </a:rPr>
              <a:t> </a:t>
            </a:r>
            <a:endParaRPr sz="1400" b="0" u="none"/>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359331920" name="Google Shape;614;p54"/>
          <p:cNvPicPr/>
          <p:nvPr/>
        </p:nvPicPr>
        <p:blipFill rotWithShape="1">
          <a:blip r:embed="rId3">
            <a:alphaModFix/>
          </a:blip>
          <a:stretch/>
        </p:blipFill>
        <p:spPr bwMode="auto">
          <a:xfrm>
            <a:off x="362465" y="374895"/>
            <a:ext cx="685281" cy="685281"/>
          </a:xfrm>
          <a:prstGeom prst="rect">
            <a:avLst/>
          </a:prstGeom>
          <a:noFill/>
          <a:ln>
            <a:noFill/>
          </a:ln>
        </p:spPr>
      </p:pic>
      <p:pic>
        <p:nvPicPr>
          <p:cNvPr id="73776178" name="Google Shape;616;p54" descr="What is Programming?. Programming is a way for us to give… | by Rafay Syed  | The Startup | Medium"/>
          <p:cNvPicPr/>
          <p:nvPr/>
        </p:nvPicPr>
        <p:blipFill rotWithShape="1">
          <a:blip r:embed="rId4">
            <a:alphaModFix/>
          </a:blip>
          <a:stretch/>
        </p:blipFill>
        <p:spPr bwMode="auto">
          <a:xfrm>
            <a:off x="3763389" y="610325"/>
            <a:ext cx="4597090" cy="3186975"/>
          </a:xfrm>
          <a:prstGeom prst="rect">
            <a:avLst/>
          </a:prstGeom>
          <a:noFill/>
          <a:ln>
            <a:noFill/>
          </a:ln>
        </p:spPr>
      </p:pic>
      <p:sp>
        <p:nvSpPr>
          <p:cNvPr id="1761234595" name="Google Shape;617;p54"/>
          <p:cNvSpPr txBox="1">
            <a:spLocks noGrp="1"/>
          </p:cNvSpPr>
          <p:nvPr>
            <p:ph type="title"/>
          </p:nvPr>
        </p:nvSpPr>
        <p:spPr bwMode="auto">
          <a:xfrm>
            <a:off x="2520012" y="3849079"/>
            <a:ext cx="7340600" cy="1142021"/>
          </a:xfrm>
          <a:prstGeom prst="rect">
            <a:avLst/>
          </a:prstGeom>
          <a:noFill/>
          <a:ln>
            <a:noFill/>
          </a:ln>
        </p:spPr>
        <p:txBody>
          <a:bodyPr spcFirstLastPara="1" wrap="square" lIns="137150" tIns="68550" rIns="137150" bIns="68550" anchor="ctr" anchorCtr="0">
            <a:normAutofit/>
          </a:bodyPr>
          <a:lstStyle/>
          <a:p>
            <a:pPr marL="0" lvl="0" indent="0" algn="ctr" rtl="0">
              <a:lnSpc>
                <a:spcPct val="90000"/>
              </a:lnSpc>
              <a:spcBef>
                <a:spcPts val="0"/>
              </a:spcBef>
              <a:spcAft>
                <a:spcPts val="0"/>
              </a:spcAft>
              <a:buClr>
                <a:schemeClr val="dk1"/>
              </a:buClr>
              <a:buSzPts val="4200"/>
              <a:buNone/>
              <a:defRPr/>
            </a:pPr>
            <a:r>
              <a:rPr lang="en-US" sz="6000" b="1">
                <a:latin typeface="Bookman Old Style"/>
                <a:ea typeface="Bookman Old Style"/>
                <a:cs typeface="Bookman Old Style"/>
              </a:rPr>
              <a:t>Thank You</a:t>
            </a:r>
            <a:endParaRPr sz="6000" b="1">
              <a:latin typeface="Bookman Old Style"/>
              <a:ea typeface="Bookman Old Style"/>
              <a:cs typeface="Bookman Old Style"/>
            </a:endParaRPr>
          </a:p>
        </p:txBody>
      </p:sp>
      <p:pic>
        <p:nvPicPr>
          <p:cNvPr id="32324206" name="Google Shape;619;p54"/>
          <p:cNvPicPr/>
          <p:nvPr/>
        </p:nvPicPr>
        <p:blipFill rotWithShape="1">
          <a:blip r:embed="rId5">
            <a:alphaModFix/>
          </a:blip>
          <a:stretch/>
        </p:blipFill>
        <p:spPr bwMode="auto">
          <a:xfrm>
            <a:off x="9918915" y="251522"/>
            <a:ext cx="1943782" cy="808654"/>
          </a:xfrm>
          <a:prstGeom prst="rect">
            <a:avLst/>
          </a:prstGeom>
          <a:noFill/>
          <a:ln>
            <a:noFill/>
          </a:ln>
        </p:spPr>
      </p:pic>
      <p:sp>
        <p:nvSpPr>
          <p:cNvPr id="1293239928" name="Google Shape;621;p54"/>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45</a:t>
            </a:r>
            <a:endParaRPr sz="2800"/>
          </a:p>
        </p:txBody>
      </p:sp>
      <p:sp>
        <p:nvSpPr>
          <p:cNvPr id="247934289" name="Google Shape;118;p15"/>
          <p:cNvSpPr txBox="1">
            <a:spLocks noGrp="1"/>
          </p:cNvSpPr>
          <p:nvPr>
            <p:ph type="dt" idx="10"/>
          </p:nvPr>
        </p:nvSpPr>
        <p:spPr bwMode="auto">
          <a:xfrm>
            <a:off x="463550" y="6396038"/>
            <a:ext cx="1604963" cy="2238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280141992"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61234595"/>
                                        </p:tgtEl>
                                        <p:attrNameLst>
                                          <p:attrName>style.visibility</p:attrName>
                                        </p:attrNameLst>
                                      </p:cBhvr>
                                      <p:to>
                                        <p:strVal val="visible"/>
                                      </p:to>
                                    </p:set>
                                    <p:animEffect transition="in" filter="fade">
                                      <p:cBhvr>
                                        <p:cTn id="7" dur="1500"/>
                                        <p:tgtEl>
                                          <p:spTgt spid="1761234595"/>
                                        </p:tgtEl>
                                      </p:cBhvr>
                                    </p:animEffect>
                                  </p:childTnLst>
                                </p:cTn>
                              </p:par>
                              <p:par>
                                <p:cTn id="8" presetID="23" presetClass="entr" presetSubtype="16" fill="hold" nodeType="withEffect">
                                  <p:stCondLst>
                                    <p:cond delay="0"/>
                                  </p:stCondLst>
                                  <p:childTnLst>
                                    <p:set>
                                      <p:cBhvr>
                                        <p:cTn id="9" dur="1" fill="hold">
                                          <p:stCondLst>
                                            <p:cond delay="0"/>
                                          </p:stCondLst>
                                        </p:cTn>
                                        <p:tgtEl>
                                          <p:spTgt spid="1761234595"/>
                                        </p:tgtEl>
                                        <p:attrNameLst>
                                          <p:attrName>style.visibility</p:attrName>
                                        </p:attrNameLst>
                                      </p:cBhvr>
                                      <p:to>
                                        <p:strVal val="visible"/>
                                      </p:to>
                                    </p:set>
                                    <p:anim calcmode="lin" valueType="num">
                                      <p:cBhvr additive="base">
                                        <p:cTn id="10" dur="1000"/>
                                        <p:tgtEl>
                                          <p:spTgt spid="1761234595"/>
                                        </p:tgtEl>
                                        <p:attrNameLst>
                                          <p:attrName>ppt_w</p:attrName>
                                        </p:attrNameLst>
                                      </p:cBhvr>
                                      <p:tavLst>
                                        <p:tav tm="0">
                                          <p:val>
                                            <p:strVal val="0"/>
                                          </p:val>
                                        </p:tav>
                                        <p:tav tm="100000">
                                          <p:val>
                                            <p:strVal val="#ppt_w"/>
                                          </p:val>
                                        </p:tav>
                                      </p:tavLst>
                                    </p:anim>
                                    <p:anim calcmode="lin" valueType="num">
                                      <p:cBhvr additive="base">
                                        <p:cTn id="11" dur="1000"/>
                                        <p:tgtEl>
                                          <p:spTgt spid="1761234595"/>
                                        </p:tgtEl>
                                        <p:attrNameLst>
                                          <p:attrName>ppt_h</p:attrName>
                                        </p:attrNameLst>
                                      </p:cBhvr>
                                      <p:tavLst>
                                        <p:tav tm="0">
                                          <p:val>
                                            <p:strVal val="0"/>
                                          </p:val>
                                        </p:tav>
                                        <p:tav tm="100000">
                                          <p:val>
                                            <p:strVal val="#ppt_h"/>
                                          </p:val>
                                        </p:tav>
                                      </p:tavLst>
                                    </p:anim>
                                  </p:childTnLst>
                                </p:cTn>
                              </p:par>
                            </p:childTnLst>
                          </p:cTn>
                        </p:par>
                        <p:par>
                          <p:cTn id="12" fill="hold">
                            <p:stCondLst>
                              <p:cond delay="1501"/>
                            </p:stCondLst>
                            <p:childTnLst>
                              <p:par>
                                <p:cTn id="13" presetID="10" presetClass="entr" presetSubtype="0" fill="hold" nodeType="afterEffect">
                                  <p:stCondLst>
                                    <p:cond delay="0"/>
                                  </p:stCondLst>
                                  <p:childTnLst>
                                    <p:set>
                                      <p:cBhvr>
                                        <p:cTn id="14" dur="1" fill="hold">
                                          <p:stCondLst>
                                            <p:cond delay="0"/>
                                          </p:stCondLst>
                                        </p:cTn>
                                        <p:tgtEl>
                                          <p:spTgt spid="73776178"/>
                                        </p:tgtEl>
                                        <p:attrNameLst>
                                          <p:attrName>style.visibility</p:attrName>
                                        </p:attrNameLst>
                                      </p:cBhvr>
                                      <p:to>
                                        <p:strVal val="visible"/>
                                      </p:to>
                                    </p:set>
                                    <p:animEffect transition="in" filter="fade">
                                      <p:cBhvr>
                                        <p:cTn id="15" dur="1000"/>
                                        <p:tgtEl>
                                          <p:spTgt spid="73776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2043280" name="Google Shape;172;p19"/>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Problem Statement (1/3)</a:t>
            </a:r>
            <a:endParaRPr/>
          </a:p>
        </p:txBody>
      </p:sp>
      <p:sp>
        <p:nvSpPr>
          <p:cNvPr id="1875714642" name="Google Shape;173;p19"/>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05</a:t>
            </a:r>
            <a:endParaRPr sz="2800"/>
          </a:p>
        </p:txBody>
      </p:sp>
      <p:pic>
        <p:nvPicPr>
          <p:cNvPr id="1532423570" name="Google Shape;174;p19"/>
          <p:cNvPicPr/>
          <p:nvPr/>
        </p:nvPicPr>
        <p:blipFill rotWithShape="1">
          <a:blip r:embed="rId3">
            <a:alphaModFix/>
          </a:blip>
          <a:stretch/>
        </p:blipFill>
        <p:spPr bwMode="auto">
          <a:xfrm>
            <a:off x="362465" y="374895"/>
            <a:ext cx="685281" cy="685281"/>
          </a:xfrm>
          <a:prstGeom prst="rect">
            <a:avLst/>
          </a:prstGeom>
          <a:noFill/>
          <a:ln>
            <a:noFill/>
          </a:ln>
        </p:spPr>
      </p:pic>
      <p:pic>
        <p:nvPicPr>
          <p:cNvPr id="1362086242" name="Google Shape;175;p19"/>
          <p:cNvPicPr/>
          <p:nvPr/>
        </p:nvPicPr>
        <p:blipFill rotWithShape="1">
          <a:blip r:embed="rId4">
            <a:alphaModFix/>
          </a:blip>
          <a:stretch/>
        </p:blipFill>
        <p:spPr bwMode="auto">
          <a:xfrm>
            <a:off x="9918915" y="251522"/>
            <a:ext cx="1943782" cy="808654"/>
          </a:xfrm>
          <a:prstGeom prst="rect">
            <a:avLst/>
          </a:prstGeom>
          <a:noFill/>
          <a:ln>
            <a:noFill/>
          </a:ln>
        </p:spPr>
      </p:pic>
      <p:sp>
        <p:nvSpPr>
          <p:cNvPr id="978094040" name="Google Shape;176;p19"/>
          <p:cNvSpPr txBox="1"/>
          <p:nvPr/>
        </p:nvSpPr>
        <p:spPr bwMode="auto">
          <a:xfrm>
            <a:off x="1569006" y="1859119"/>
            <a:ext cx="9323599" cy="3139759"/>
          </a:xfrm>
          <a:prstGeom prst="rect">
            <a:avLst/>
          </a:prstGeom>
          <a:noFill/>
          <a:ln>
            <a:noFill/>
          </a:ln>
        </p:spPr>
        <p:txBody>
          <a:bodyPr spcFirstLastPara="1" wrap="square" lIns="91425" tIns="45700" rIns="91425" bIns="45700" anchor="t" anchorCtr="0">
            <a:spAutoFit/>
          </a:bodyPr>
          <a:lstStyle/>
          <a:p>
            <a:pPr marL="349965" marR="0" lvl="0" indent="-349965" algn="l" rtl="0">
              <a:lnSpc>
                <a:spcPct val="100000"/>
              </a:lnSpc>
              <a:spcBef>
                <a:spcPts val="0"/>
              </a:spcBef>
              <a:spcAft>
                <a:spcPts val="0"/>
              </a:spcAft>
              <a:buClr>
                <a:srgbClr val="000000"/>
              </a:buClr>
              <a:buSzPts val="2400"/>
              <a:buFont typeface="Wingdings"/>
              <a:buChar char="§"/>
              <a:defRPr/>
            </a:pPr>
            <a:r>
              <a:rPr lang="en-US" sz="2000" b="0" i="0" u="none" strike="noStrike" cap="none">
                <a:solidFill>
                  <a:srgbClr val="000000"/>
                </a:solidFill>
                <a:latin typeface="Arial"/>
                <a:ea typeface="Arial"/>
                <a:cs typeface="Arial"/>
              </a:rPr>
              <a:t>Land services face fake documents and long delays.</a:t>
            </a:r>
            <a:endParaRPr sz="1100" b="0"/>
          </a:p>
          <a:p>
            <a:pPr marL="502365" marR="0" lvl="0" indent="-349965" algn="l" rtl="0">
              <a:lnSpc>
                <a:spcPct val="100000"/>
              </a:lnSpc>
              <a:spcBef>
                <a:spcPts val="0"/>
              </a:spcBef>
              <a:spcAft>
                <a:spcPts val="0"/>
              </a:spcAft>
              <a:buClr>
                <a:srgbClr val="000000"/>
              </a:buClr>
              <a:buSzPts val="2400"/>
              <a:buFont typeface="Wingdings"/>
              <a:buChar char="§"/>
              <a:defRPr/>
            </a:pPr>
            <a:endParaRPr sz="2000" b="0" i="0" u="none" strike="noStrike" cap="none">
              <a:solidFill>
                <a:srgbClr val="000000"/>
              </a:solidFill>
              <a:latin typeface="Arial"/>
              <a:ea typeface="Arial"/>
              <a:cs typeface="Arial"/>
            </a:endParaRPr>
          </a:p>
          <a:p>
            <a:pPr marL="349965" marR="0" lvl="0" indent="-349965" algn="l" rtl="0">
              <a:lnSpc>
                <a:spcPct val="100000"/>
              </a:lnSpc>
              <a:spcBef>
                <a:spcPts val="0"/>
              </a:spcBef>
              <a:spcAft>
                <a:spcPts val="0"/>
              </a:spcAft>
              <a:buClr>
                <a:srgbClr val="000000"/>
              </a:buClr>
              <a:buSzPts val="2400"/>
              <a:buFont typeface="Wingdings"/>
              <a:buChar char="§"/>
              <a:defRPr/>
            </a:pPr>
            <a:r>
              <a:rPr lang="en-US" sz="2000" b="0" i="0" u="none" strike="noStrike" cap="none">
                <a:solidFill>
                  <a:srgbClr val="000000"/>
                </a:solidFill>
                <a:latin typeface="Arial"/>
                <a:ea typeface="Arial"/>
                <a:cs typeface="Arial"/>
              </a:rPr>
              <a:t>Different government offices keep separate land records, which creates confusion.</a:t>
            </a:r>
            <a:endParaRPr sz="1100" b="0"/>
          </a:p>
          <a:p>
            <a:pPr marL="502365" marR="0" lvl="0" indent="-349965" algn="l" rtl="0">
              <a:lnSpc>
                <a:spcPct val="100000"/>
              </a:lnSpc>
              <a:spcBef>
                <a:spcPts val="0"/>
              </a:spcBef>
              <a:spcAft>
                <a:spcPts val="0"/>
              </a:spcAft>
              <a:buClr>
                <a:srgbClr val="000000"/>
              </a:buClr>
              <a:buSzPts val="2400"/>
              <a:buFont typeface="Wingdings"/>
              <a:buChar char="§"/>
              <a:defRPr/>
            </a:pPr>
            <a:endParaRPr sz="2000" b="0" i="0" u="none" strike="noStrike" cap="none">
              <a:solidFill>
                <a:srgbClr val="000000"/>
              </a:solidFill>
              <a:latin typeface="Arial"/>
              <a:ea typeface="Arial"/>
              <a:cs typeface="Arial"/>
            </a:endParaRPr>
          </a:p>
          <a:p>
            <a:pPr marL="349965" marR="0" lvl="0" indent="-349965" algn="l" rtl="0">
              <a:lnSpc>
                <a:spcPct val="100000"/>
              </a:lnSpc>
              <a:spcBef>
                <a:spcPts val="0"/>
              </a:spcBef>
              <a:spcAft>
                <a:spcPts val="0"/>
              </a:spcAft>
              <a:buClr>
                <a:srgbClr val="000000"/>
              </a:buClr>
              <a:buSzPts val="2400"/>
              <a:buFont typeface="Wingdings"/>
              <a:buChar char="§"/>
              <a:defRPr/>
            </a:pPr>
            <a:r>
              <a:rPr lang="en-US" sz="2000" b="0" i="0" u="none" strike="noStrike" cap="none">
                <a:solidFill>
                  <a:srgbClr val="000000"/>
                </a:solidFill>
                <a:latin typeface="Arial"/>
                <a:ea typeface="Arial"/>
                <a:cs typeface="Arial"/>
              </a:rPr>
              <a:t>Central online systems are also risky, such as the 2023 hacking of 50 million citizen records.</a:t>
            </a:r>
            <a:endParaRPr sz="1100" b="0"/>
          </a:p>
          <a:p>
            <a:pPr marL="502365" marR="0" lvl="0" indent="-349965" algn="l" rtl="0">
              <a:lnSpc>
                <a:spcPct val="100000"/>
              </a:lnSpc>
              <a:spcBef>
                <a:spcPts val="0"/>
              </a:spcBef>
              <a:spcAft>
                <a:spcPts val="0"/>
              </a:spcAft>
              <a:buClr>
                <a:srgbClr val="000000"/>
              </a:buClr>
              <a:buSzPts val="2400"/>
              <a:buFont typeface="Wingdings"/>
              <a:buChar char="§"/>
              <a:defRPr/>
            </a:pPr>
            <a:endParaRPr sz="2000" b="0" i="0" u="none" strike="noStrike" cap="none">
              <a:solidFill>
                <a:srgbClr val="000000"/>
              </a:solidFill>
              <a:latin typeface="Arial"/>
              <a:ea typeface="Arial"/>
              <a:cs typeface="Arial"/>
            </a:endParaRPr>
          </a:p>
          <a:p>
            <a:pPr marL="349965" marR="0" lvl="0" indent="-349965" algn="l" rtl="0">
              <a:lnSpc>
                <a:spcPct val="100000"/>
              </a:lnSpc>
              <a:spcBef>
                <a:spcPts val="0"/>
              </a:spcBef>
              <a:spcAft>
                <a:spcPts val="0"/>
              </a:spcAft>
              <a:buClr>
                <a:srgbClr val="000000"/>
              </a:buClr>
              <a:buSzPts val="2400"/>
              <a:buFont typeface="Wingdings"/>
              <a:buChar char="§"/>
              <a:defRPr/>
            </a:pPr>
            <a:r>
              <a:rPr lang="en-US" sz="2000" b="0" i="0" u="none" strike="noStrike" cap="none">
                <a:solidFill>
                  <a:srgbClr val="000000"/>
                </a:solidFill>
                <a:latin typeface="Arial"/>
                <a:ea typeface="Arial"/>
                <a:cs typeface="Arial"/>
              </a:rPr>
              <a:t>Normal blockchain systems like PoW and DPoS are too costly and slow for government use.</a:t>
            </a:r>
            <a:endParaRPr sz="2000" b="0" i="0" u="none" strike="noStrike" cap="none">
              <a:solidFill>
                <a:srgbClr val="000000"/>
              </a:solidFill>
              <a:latin typeface="Arial"/>
              <a:ea typeface="Arial"/>
              <a:cs typeface="Arial"/>
            </a:endParaRPr>
          </a:p>
        </p:txBody>
      </p:sp>
      <p:sp>
        <p:nvSpPr>
          <p:cNvPr id="1050737743" name="Google Shape;178;p19"/>
          <p:cNvSpPr txBox="1">
            <a:spLocks noGrp="1"/>
          </p:cNvSpPr>
          <p:nvPr>
            <p:ph type="dt" idx="10"/>
          </p:nvPr>
        </p:nvSpPr>
        <p:spPr bwMode="auto">
          <a:xfrm>
            <a:off x="462800" y="6396575"/>
            <a:ext cx="1556100" cy="223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387173801"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87716939" name="Google Shape;184;p20"/>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Problem Statement (2/3)</a:t>
            </a:r>
            <a:endParaRPr/>
          </a:p>
        </p:txBody>
      </p:sp>
      <p:sp>
        <p:nvSpPr>
          <p:cNvPr id="966265066" name="Google Shape;185;p20"/>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06</a:t>
            </a:r>
            <a:endParaRPr sz="2800"/>
          </a:p>
        </p:txBody>
      </p:sp>
      <p:pic>
        <p:nvPicPr>
          <p:cNvPr id="1861435178" name="Google Shape;186;p20"/>
          <p:cNvPicPr/>
          <p:nvPr/>
        </p:nvPicPr>
        <p:blipFill rotWithShape="1">
          <a:blip r:embed="rId3">
            <a:alphaModFix/>
          </a:blip>
          <a:stretch/>
        </p:blipFill>
        <p:spPr bwMode="auto">
          <a:xfrm>
            <a:off x="362465" y="374895"/>
            <a:ext cx="685281" cy="685281"/>
          </a:xfrm>
          <a:prstGeom prst="rect">
            <a:avLst/>
          </a:prstGeom>
          <a:noFill/>
          <a:ln>
            <a:noFill/>
          </a:ln>
        </p:spPr>
      </p:pic>
      <p:pic>
        <p:nvPicPr>
          <p:cNvPr id="1095841200" name="Google Shape;187;p20"/>
          <p:cNvPicPr/>
          <p:nvPr/>
        </p:nvPicPr>
        <p:blipFill rotWithShape="1">
          <a:blip r:embed="rId4">
            <a:alphaModFix/>
          </a:blip>
          <a:stretch/>
        </p:blipFill>
        <p:spPr bwMode="auto">
          <a:xfrm>
            <a:off x="9918915" y="251522"/>
            <a:ext cx="1943782" cy="808654"/>
          </a:xfrm>
          <a:prstGeom prst="rect">
            <a:avLst/>
          </a:prstGeom>
          <a:noFill/>
          <a:ln>
            <a:noFill/>
          </a:ln>
        </p:spPr>
      </p:pic>
      <p:sp>
        <p:nvSpPr>
          <p:cNvPr id="2012573840" name="Google Shape;189;p20"/>
          <p:cNvSpPr txBox="1">
            <a:spLocks noGrp="1"/>
          </p:cNvSpPr>
          <p:nvPr>
            <p:ph type="dt" idx="10"/>
          </p:nvPr>
        </p:nvSpPr>
        <p:spPr bwMode="auto">
          <a:xfrm>
            <a:off x="462800" y="6396575"/>
            <a:ext cx="1556100" cy="223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pic>
        <p:nvPicPr>
          <p:cNvPr id="1653917384" name="Google Shape;190;p20"/>
          <p:cNvPicPr/>
          <p:nvPr/>
        </p:nvPicPr>
        <p:blipFill rotWithShape="1">
          <a:blip r:embed="rId5">
            <a:alphaModFix/>
          </a:blip>
          <a:stretch/>
        </p:blipFill>
        <p:spPr bwMode="auto">
          <a:xfrm>
            <a:off x="1496889" y="1261039"/>
            <a:ext cx="9198219" cy="4576501"/>
          </a:xfrm>
          <a:prstGeom prst="rect">
            <a:avLst/>
          </a:prstGeom>
          <a:noFill/>
          <a:ln>
            <a:noFill/>
          </a:ln>
        </p:spPr>
      </p:pic>
      <p:sp>
        <p:nvSpPr>
          <p:cNvPr id="351525057" name="Google Shape;191;p20"/>
          <p:cNvSpPr txBox="1"/>
          <p:nvPr/>
        </p:nvSpPr>
        <p:spPr bwMode="auto">
          <a:xfrm>
            <a:off x="2848608" y="5969631"/>
            <a:ext cx="6720438" cy="305118"/>
          </a:xfrm>
          <a:prstGeom prst="rect">
            <a:avLst/>
          </a:prstGeom>
          <a:noFill/>
          <a:ln>
            <a:noFill/>
          </a:ln>
        </p:spPr>
        <p:txBody>
          <a:bodyPr spcFirstLastPara="1" wrap="square" lIns="91423" tIns="45699" rIns="91423" bIns="45699" anchor="t" anchorCtr="0">
            <a:spAutoFit/>
          </a:bodyPr>
          <a:lstStyle/>
          <a:p>
            <a:pPr marL="0" marR="0" lvl="0" indent="0" algn="l" rtl="0">
              <a:lnSpc>
                <a:spcPct val="100000"/>
              </a:lnSpc>
              <a:spcBef>
                <a:spcPts val="0"/>
              </a:spcBef>
              <a:spcAft>
                <a:spcPts val="0"/>
              </a:spcAft>
              <a:buNone/>
              <a:defRPr/>
            </a:pPr>
            <a:r>
              <a:rPr lang="en-US" sz="1400" b="1" i="1" u="none" strike="noStrike" cap="none">
                <a:solidFill>
                  <a:srgbClr val="000000"/>
                </a:solidFill>
                <a:latin typeface="Arial"/>
                <a:ea typeface="Arial"/>
                <a:cs typeface="Arial"/>
              </a:rPr>
              <a:t>Figure 2.0 : </a:t>
            </a:r>
            <a:r>
              <a:rPr lang="en-US" sz="1400" b="0" i="1" u="none" strike="noStrike" cap="none">
                <a:solidFill>
                  <a:srgbClr val="000000"/>
                </a:solidFill>
                <a:latin typeface="Arial"/>
                <a:ea typeface="Arial"/>
                <a:cs typeface="Arial"/>
              </a:rPr>
              <a:t>Existing land title management system of Bangladesh</a:t>
            </a:r>
            <a:endParaRPr sz="1100"/>
          </a:p>
        </p:txBody>
      </p:sp>
      <p:sp>
        <p:nvSpPr>
          <p:cNvPr id="2093693298"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10966723" name="Google Shape;197;p21"/>
          <p:cNvSpPr txBox="1">
            <a:spLocks noGrp="1"/>
          </p:cNvSpPr>
          <p:nvPr>
            <p:ph type="title"/>
          </p:nvPr>
        </p:nvSpPr>
        <p:spPr bwMode="auto">
          <a:xfrm>
            <a:off x="1892000" y="3029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Problem Statement (3/3)</a:t>
            </a:r>
            <a:endParaRPr/>
          </a:p>
        </p:txBody>
      </p:sp>
      <p:sp>
        <p:nvSpPr>
          <p:cNvPr id="585283755" name="Google Shape;198;p21"/>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07</a:t>
            </a:r>
            <a:endParaRPr sz="2800"/>
          </a:p>
        </p:txBody>
      </p:sp>
      <p:pic>
        <p:nvPicPr>
          <p:cNvPr id="1682161379" name="Google Shape;199;p21"/>
          <p:cNvPicPr/>
          <p:nvPr/>
        </p:nvPicPr>
        <p:blipFill rotWithShape="1">
          <a:blip r:embed="rId3">
            <a:alphaModFix/>
          </a:blip>
          <a:stretch/>
        </p:blipFill>
        <p:spPr bwMode="auto">
          <a:xfrm>
            <a:off x="362465" y="374895"/>
            <a:ext cx="685281" cy="685281"/>
          </a:xfrm>
          <a:prstGeom prst="rect">
            <a:avLst/>
          </a:prstGeom>
          <a:noFill/>
          <a:ln>
            <a:noFill/>
          </a:ln>
        </p:spPr>
      </p:pic>
      <p:pic>
        <p:nvPicPr>
          <p:cNvPr id="1848186482" name="Google Shape;200;p21"/>
          <p:cNvPicPr/>
          <p:nvPr/>
        </p:nvPicPr>
        <p:blipFill rotWithShape="1">
          <a:blip r:embed="rId4">
            <a:alphaModFix/>
          </a:blip>
          <a:stretch/>
        </p:blipFill>
        <p:spPr bwMode="auto">
          <a:xfrm>
            <a:off x="9918915" y="251522"/>
            <a:ext cx="1943782" cy="808654"/>
          </a:xfrm>
          <a:prstGeom prst="rect">
            <a:avLst/>
          </a:prstGeom>
          <a:noFill/>
          <a:ln>
            <a:noFill/>
          </a:ln>
        </p:spPr>
      </p:pic>
      <p:sp>
        <p:nvSpPr>
          <p:cNvPr id="2125605850" name="Google Shape;202;p21"/>
          <p:cNvSpPr txBox="1">
            <a:spLocks noGrp="1"/>
          </p:cNvSpPr>
          <p:nvPr>
            <p:ph type="dt" idx="10"/>
          </p:nvPr>
        </p:nvSpPr>
        <p:spPr bwMode="auto">
          <a:xfrm>
            <a:off x="462800" y="6396575"/>
            <a:ext cx="1556100" cy="223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872486275" name="Google Shape;203;p21"/>
          <p:cNvSpPr txBox="1"/>
          <p:nvPr/>
        </p:nvSpPr>
        <p:spPr bwMode="auto">
          <a:xfrm>
            <a:off x="1047745" y="1942596"/>
            <a:ext cx="10230131" cy="2834959"/>
          </a:xfrm>
          <a:prstGeom prst="rect">
            <a:avLst/>
          </a:prstGeom>
          <a:noFill/>
          <a:ln>
            <a:noFill/>
          </a:ln>
        </p:spPr>
        <p:txBody>
          <a:bodyPr spcFirstLastPara="1" wrap="square" lIns="91423" tIns="45699" rIns="91423" bIns="45699" anchor="t" anchorCtr="0">
            <a:spAutoFit/>
          </a:bodyPr>
          <a:lstStyle/>
          <a:p>
            <a:pPr marL="338951" marR="0" lvl="0" indent="-338951" algn="just" rtl="0">
              <a:lnSpc>
                <a:spcPct val="100000"/>
              </a:lnSpc>
              <a:spcBef>
                <a:spcPts val="0"/>
              </a:spcBef>
              <a:spcAft>
                <a:spcPts val="0"/>
              </a:spcAft>
              <a:buClr>
                <a:srgbClr val="000000"/>
              </a:buClr>
              <a:buSzPts val="2300"/>
              <a:buFont typeface="Wingdings"/>
              <a:buChar char="§"/>
              <a:defRPr/>
            </a:pPr>
            <a:r>
              <a:rPr lang="en-US" sz="2000" b="0" i="0" u="none" strike="noStrike" cap="none">
                <a:solidFill>
                  <a:srgbClr val="000000"/>
                </a:solidFill>
                <a:latin typeface="Arial"/>
                <a:ea typeface="Arial"/>
                <a:cs typeface="Arial"/>
              </a:rPr>
              <a:t>The process is highly manual and fragmented, involving many intermediaries (lawyer, deed writer, bank, sub-registry, court, land office), which causes long delays, repeated verification, and frequent human errors.</a:t>
            </a:r>
            <a:endParaRPr sz="1100" b="0"/>
          </a:p>
          <a:p>
            <a:pPr marL="485001" marR="0" lvl="0" indent="-338951" algn="just" rtl="0">
              <a:lnSpc>
                <a:spcPct val="100000"/>
              </a:lnSpc>
              <a:spcBef>
                <a:spcPts val="0"/>
              </a:spcBef>
              <a:spcAft>
                <a:spcPts val="0"/>
              </a:spcAft>
              <a:buClr>
                <a:srgbClr val="000000"/>
              </a:buClr>
              <a:buSzPts val="2300"/>
              <a:buFont typeface="Wingdings"/>
              <a:buChar char="§"/>
              <a:defRPr/>
            </a:pPr>
            <a:endParaRPr sz="2000" b="0" i="0" u="none" strike="noStrike" cap="none">
              <a:solidFill>
                <a:srgbClr val="000000"/>
              </a:solidFill>
              <a:latin typeface="Arial"/>
              <a:ea typeface="Arial"/>
              <a:cs typeface="Arial"/>
            </a:endParaRPr>
          </a:p>
          <a:p>
            <a:pPr marL="349965" marR="0" lvl="0" indent="-349965" algn="just" rtl="0">
              <a:lnSpc>
                <a:spcPct val="100000"/>
              </a:lnSpc>
              <a:spcBef>
                <a:spcPts val="0"/>
              </a:spcBef>
              <a:spcAft>
                <a:spcPts val="0"/>
              </a:spcAft>
              <a:buClr>
                <a:srgbClr val="000000"/>
              </a:buClr>
              <a:buSzPts val="2400"/>
              <a:buFont typeface="Wingdings"/>
              <a:buChar char="§"/>
              <a:defRPr/>
            </a:pPr>
            <a:r>
              <a:rPr lang="en-US" sz="2000" b="0" i="0" u="none" strike="noStrike" cap="none">
                <a:solidFill>
                  <a:srgbClr val="000000"/>
                </a:solidFill>
                <a:latin typeface="Arial"/>
                <a:ea typeface="Arial"/>
                <a:cs typeface="Arial"/>
              </a:rPr>
              <a:t>Because it mostly depends on paper documents and verbal checks, records can be easily changed or faked and lengthy court cases.</a:t>
            </a:r>
            <a:endParaRPr sz="1100" b="0"/>
          </a:p>
          <a:p>
            <a:pPr marL="485001" marR="0" lvl="0" indent="-338951" algn="just" rtl="0">
              <a:lnSpc>
                <a:spcPct val="100000"/>
              </a:lnSpc>
              <a:spcBef>
                <a:spcPts val="0"/>
              </a:spcBef>
              <a:spcAft>
                <a:spcPts val="0"/>
              </a:spcAft>
              <a:buClr>
                <a:srgbClr val="000000"/>
              </a:buClr>
              <a:buSzPts val="2300"/>
              <a:buFont typeface="Wingdings"/>
              <a:buChar char="§"/>
              <a:defRPr/>
            </a:pPr>
            <a:endParaRPr sz="2000" b="0" i="0" u="none" strike="noStrike" cap="none">
              <a:solidFill>
                <a:srgbClr val="000000"/>
              </a:solidFill>
              <a:latin typeface="Arial"/>
              <a:ea typeface="Arial"/>
              <a:cs typeface="Arial"/>
            </a:endParaRPr>
          </a:p>
          <a:p>
            <a:pPr marL="349965" marR="0" lvl="0" indent="-349965" algn="just" rtl="0">
              <a:lnSpc>
                <a:spcPct val="100000"/>
              </a:lnSpc>
              <a:spcBef>
                <a:spcPts val="0"/>
              </a:spcBef>
              <a:spcAft>
                <a:spcPts val="0"/>
              </a:spcAft>
              <a:buClr>
                <a:srgbClr val="000000"/>
              </a:buClr>
              <a:buSzPts val="2400"/>
              <a:buFont typeface="Wingdings"/>
              <a:buChar char="§"/>
              <a:defRPr/>
            </a:pPr>
            <a:r>
              <a:rPr lang="en-US" sz="2000" b="0" i="0" u="none" strike="noStrike" cap="none">
                <a:solidFill>
                  <a:srgbClr val="000000"/>
                </a:solidFill>
                <a:latin typeface="Arial"/>
                <a:ea typeface="Arial"/>
                <a:cs typeface="Arial"/>
              </a:rPr>
              <a:t>There is no single trusted system, so mismatched records often lead to disputes and long delays, resulting in disputes and 1-6 month delays even after registration.</a:t>
            </a:r>
            <a:endParaRPr sz="2000" b="0" i="0" u="none" strike="noStrike" cap="none">
              <a:solidFill>
                <a:srgbClr val="000000"/>
              </a:solidFill>
              <a:latin typeface="Arial"/>
              <a:ea typeface="Arial"/>
              <a:cs typeface="Arial"/>
            </a:endParaRPr>
          </a:p>
        </p:txBody>
      </p:sp>
      <p:sp>
        <p:nvSpPr>
          <p:cNvPr id="298379734"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78536107" name="Google Shape;209;p22"/>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Motivation</a:t>
            </a:r>
            <a:endParaRPr/>
          </a:p>
        </p:txBody>
      </p:sp>
      <p:sp>
        <p:nvSpPr>
          <p:cNvPr id="1103352397" name="Google Shape;210;p22"/>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08</a:t>
            </a:r>
            <a:endParaRPr sz="2800"/>
          </a:p>
        </p:txBody>
      </p:sp>
      <p:pic>
        <p:nvPicPr>
          <p:cNvPr id="1841402461" name="Google Shape;211;p22"/>
          <p:cNvPicPr/>
          <p:nvPr/>
        </p:nvPicPr>
        <p:blipFill rotWithShape="1">
          <a:blip r:embed="rId3">
            <a:alphaModFix/>
          </a:blip>
          <a:stretch/>
        </p:blipFill>
        <p:spPr bwMode="auto">
          <a:xfrm>
            <a:off x="362465" y="374895"/>
            <a:ext cx="685281" cy="685281"/>
          </a:xfrm>
          <a:prstGeom prst="rect">
            <a:avLst/>
          </a:prstGeom>
          <a:noFill/>
          <a:ln>
            <a:noFill/>
          </a:ln>
        </p:spPr>
      </p:pic>
      <p:pic>
        <p:nvPicPr>
          <p:cNvPr id="2115265328" name="Google Shape;212;p22"/>
          <p:cNvPicPr/>
          <p:nvPr/>
        </p:nvPicPr>
        <p:blipFill rotWithShape="1">
          <a:blip r:embed="rId4">
            <a:alphaModFix/>
          </a:blip>
          <a:stretch/>
        </p:blipFill>
        <p:spPr bwMode="auto">
          <a:xfrm>
            <a:off x="9918915" y="251522"/>
            <a:ext cx="1943782" cy="808654"/>
          </a:xfrm>
          <a:prstGeom prst="rect">
            <a:avLst/>
          </a:prstGeom>
          <a:noFill/>
          <a:ln>
            <a:noFill/>
          </a:ln>
        </p:spPr>
      </p:pic>
      <p:sp>
        <p:nvSpPr>
          <p:cNvPr id="1589005347" name="Google Shape;213;p22"/>
          <p:cNvSpPr txBox="1"/>
          <p:nvPr/>
        </p:nvSpPr>
        <p:spPr bwMode="auto">
          <a:xfrm>
            <a:off x="1449568" y="1423191"/>
            <a:ext cx="9365718" cy="4176077"/>
          </a:xfrm>
          <a:prstGeom prst="rect">
            <a:avLst/>
          </a:prstGeom>
          <a:noFill/>
          <a:ln>
            <a:noFill/>
          </a:ln>
        </p:spPr>
        <p:txBody>
          <a:bodyPr spcFirstLastPara="1" wrap="square" lIns="91423" tIns="45699" rIns="91423" bIns="45699" anchor="t" anchorCtr="0">
            <a:spAutoFit/>
          </a:bodyPr>
          <a:lstStyle/>
          <a:p>
            <a:pPr marL="0" marR="0" lvl="0" indent="0" algn="just" rtl="0">
              <a:lnSpc>
                <a:spcPct val="100000"/>
              </a:lnSpc>
              <a:spcBef>
                <a:spcPts val="0"/>
              </a:spcBef>
              <a:spcAft>
                <a:spcPts val="0"/>
              </a:spcAft>
              <a:buNone/>
              <a:defRPr/>
            </a:pPr>
            <a:endParaRPr sz="2000" b="0" i="0" u="none" strike="noStrike" cap="none">
              <a:solidFill>
                <a:schemeClr val="tx1"/>
              </a:solidFill>
              <a:latin typeface="Arial"/>
              <a:ea typeface="Arial"/>
              <a:cs typeface="Arial"/>
            </a:endParaRPr>
          </a:p>
          <a:p>
            <a:pPr marL="327936" lvl="0" indent="-327936" algn="just" rtl="0">
              <a:lnSpc>
                <a:spcPct val="100000"/>
              </a:lnSpc>
              <a:spcBef>
                <a:spcPts val="0"/>
              </a:spcBef>
              <a:spcAft>
                <a:spcPts val="0"/>
              </a:spcAft>
              <a:buFont typeface="Wingdings"/>
              <a:buChar char="§"/>
              <a:defRPr/>
            </a:pPr>
            <a:r>
              <a:rPr lang="en-US" sz="2000" b="0" i="0" u="none" strike="noStrike" cap="none">
                <a:solidFill>
                  <a:schemeClr val="tx1"/>
                </a:solidFill>
                <a:latin typeface="Arial"/>
                <a:ea typeface="Arial"/>
                <a:cs typeface="Arial"/>
              </a:rPr>
              <a:t>There is a strong need for a secure, scalable, and tamper-resistant land registration framework.</a:t>
            </a:r>
            <a:endParaRPr b="0"/>
          </a:p>
          <a:p>
            <a:pPr lvl="0" algn="just" rtl="0">
              <a:lnSpc>
                <a:spcPct val="100000"/>
              </a:lnSpc>
              <a:spcBef>
                <a:spcPts val="0"/>
              </a:spcBef>
              <a:spcAft>
                <a:spcPts val="0"/>
              </a:spcAft>
              <a:defRPr/>
            </a:pPr>
            <a:endParaRPr sz="1200" b="0">
              <a:solidFill>
                <a:schemeClr val="tx1"/>
              </a:solidFill>
            </a:endParaRPr>
          </a:p>
          <a:p>
            <a:pPr marL="327936" lvl="0" indent="-327936" algn="just" rtl="0">
              <a:lnSpc>
                <a:spcPct val="100000"/>
              </a:lnSpc>
              <a:spcBef>
                <a:spcPts val="0"/>
              </a:spcBef>
              <a:spcAft>
                <a:spcPts val="0"/>
              </a:spcAft>
              <a:buFont typeface="Wingdings"/>
              <a:buChar char="§"/>
              <a:defRPr/>
            </a:pPr>
            <a:r>
              <a:rPr lang="en-US" sz="2000" b="0" i="0" u="none" strike="noStrike" cap="none">
                <a:solidFill>
                  <a:schemeClr val="tx1"/>
                </a:solidFill>
                <a:latin typeface="Arial"/>
                <a:ea typeface="Arial"/>
                <a:cs typeface="Arial"/>
              </a:rPr>
              <a:t>Large projects like Purbachal New Town reveal that current systems cannot securely handle high transaction volumes.</a:t>
            </a:r>
            <a:endParaRPr sz="2000" b="0" i="0" u="none" strike="noStrike" cap="none">
              <a:solidFill>
                <a:schemeClr val="tx1"/>
              </a:solidFill>
              <a:latin typeface="Arial"/>
              <a:ea typeface="Arial"/>
              <a:cs typeface="Arial"/>
            </a:endParaRPr>
          </a:p>
          <a:p>
            <a:pPr lvl="0" algn="just" rtl="0">
              <a:lnSpc>
                <a:spcPct val="100000"/>
              </a:lnSpc>
              <a:spcBef>
                <a:spcPts val="0"/>
              </a:spcBef>
              <a:spcAft>
                <a:spcPts val="0"/>
              </a:spcAft>
              <a:defRPr/>
            </a:pPr>
            <a:endParaRPr sz="1200" b="0">
              <a:solidFill>
                <a:schemeClr val="tx1"/>
              </a:solidFill>
            </a:endParaRPr>
          </a:p>
          <a:p>
            <a:pPr marL="327936" marR="0" lvl="0" indent="-327936" algn="just" rtl="0">
              <a:lnSpc>
                <a:spcPct val="100000"/>
              </a:lnSpc>
              <a:spcBef>
                <a:spcPts val="0"/>
              </a:spcBef>
              <a:spcAft>
                <a:spcPts val="0"/>
              </a:spcAft>
              <a:buClr>
                <a:srgbClr val="000000"/>
              </a:buClr>
              <a:buSzPts val="2200"/>
              <a:buFont typeface="Wingdings"/>
              <a:buChar char="§"/>
              <a:defRPr/>
            </a:pPr>
            <a:r>
              <a:rPr lang="en-US" sz="2000" b="0" i="0" u="none" strike="noStrike" cap="none">
                <a:solidFill>
                  <a:schemeClr val="tx1"/>
                </a:solidFill>
                <a:latin typeface="Arial"/>
                <a:ea typeface="Arial"/>
                <a:cs typeface="Arial"/>
              </a:rPr>
              <a:t>Real-world corruption cases and unofficial payments in land services highlighted systemic weaknesses.</a:t>
            </a:r>
            <a:endParaRPr b="0"/>
          </a:p>
          <a:p>
            <a:pPr lvl="0" algn="just" rtl="0">
              <a:lnSpc>
                <a:spcPct val="100000"/>
              </a:lnSpc>
              <a:spcBef>
                <a:spcPts val="0"/>
              </a:spcBef>
              <a:spcAft>
                <a:spcPts val="0"/>
              </a:spcAft>
              <a:defRPr/>
            </a:pPr>
            <a:endParaRPr sz="1200" b="0" strike="noStrike">
              <a:solidFill>
                <a:schemeClr val="tx1"/>
              </a:solidFill>
            </a:endParaRPr>
          </a:p>
          <a:p>
            <a:pPr marL="327936" marR="0" lvl="0" indent="-327936" algn="just" rtl="0">
              <a:lnSpc>
                <a:spcPct val="100000"/>
              </a:lnSpc>
              <a:spcBef>
                <a:spcPts val="0"/>
              </a:spcBef>
              <a:spcAft>
                <a:spcPts val="0"/>
              </a:spcAft>
              <a:buClr>
                <a:srgbClr val="000000"/>
              </a:buClr>
              <a:buSzPts val="2200"/>
              <a:buFont typeface="Wingdings"/>
              <a:buChar char="§"/>
              <a:defRPr/>
            </a:pPr>
            <a:r>
              <a:rPr lang="en-US" sz="2000" b="0" i="0" u="none" strike="noStrike" cap="none">
                <a:solidFill>
                  <a:schemeClr val="tx1"/>
                </a:solidFill>
                <a:latin typeface="Arial"/>
                <a:ea typeface="Arial"/>
                <a:cs typeface="Arial"/>
              </a:rPr>
              <a:t>Major data breaches exposed the risks of centralized land record databases.</a:t>
            </a:r>
            <a:endParaRPr b="0"/>
          </a:p>
          <a:p>
            <a:pPr lvl="0" algn="just" rtl="0">
              <a:lnSpc>
                <a:spcPct val="100000"/>
              </a:lnSpc>
              <a:spcBef>
                <a:spcPts val="0"/>
              </a:spcBef>
              <a:spcAft>
                <a:spcPts val="0"/>
              </a:spcAft>
              <a:defRPr/>
            </a:pPr>
            <a:endParaRPr sz="1200" b="0">
              <a:solidFill>
                <a:schemeClr val="tx1"/>
              </a:solidFill>
            </a:endParaRPr>
          </a:p>
          <a:p>
            <a:pPr marL="327936" marR="0" lvl="0" indent="-327936" algn="just" rtl="0">
              <a:lnSpc>
                <a:spcPct val="100000"/>
              </a:lnSpc>
              <a:spcBef>
                <a:spcPts val="0"/>
              </a:spcBef>
              <a:spcAft>
                <a:spcPts val="0"/>
              </a:spcAft>
              <a:buClr>
                <a:srgbClr val="000000"/>
              </a:buClr>
              <a:buSzPts val="2200"/>
              <a:buFont typeface="Wingdings"/>
              <a:buChar char="§"/>
              <a:defRPr/>
            </a:pPr>
            <a:r>
              <a:rPr lang="en-US" sz="2000" b="0" i="0" u="none" strike="noStrike" cap="none">
                <a:solidFill>
                  <a:schemeClr val="tx1"/>
                </a:solidFill>
                <a:latin typeface="Arial"/>
                <a:ea typeface="Arial"/>
                <a:cs typeface="Arial"/>
              </a:rPr>
              <a:t>Successful blockchain-based land registry initiatives in other countries showed practical benefits.</a:t>
            </a:r>
            <a:endParaRPr sz="1200" b="0">
              <a:solidFill>
                <a:schemeClr val="tx1"/>
              </a:solidFill>
            </a:endParaRPr>
          </a:p>
          <a:p>
            <a:pPr marL="0" marR="0" lvl="0" indent="0" algn="just" rtl="0">
              <a:lnSpc>
                <a:spcPct val="100000"/>
              </a:lnSpc>
              <a:spcBef>
                <a:spcPts val="0"/>
              </a:spcBef>
              <a:spcAft>
                <a:spcPts val="0"/>
              </a:spcAft>
              <a:buNone/>
              <a:defRPr/>
            </a:pPr>
            <a:r>
              <a:rPr sz="1200" b="0">
                <a:solidFill>
                  <a:schemeClr val="tx1"/>
                </a:solidFill>
              </a:rPr>
              <a:t> </a:t>
            </a:r>
            <a:endParaRPr sz="2000" b="0" i="0" u="none" strike="noStrike" cap="none">
              <a:solidFill>
                <a:schemeClr val="tx1"/>
              </a:solidFill>
              <a:latin typeface="Arial"/>
              <a:ea typeface="Arial"/>
              <a:cs typeface="Arial"/>
            </a:endParaRPr>
          </a:p>
        </p:txBody>
      </p:sp>
      <p:sp>
        <p:nvSpPr>
          <p:cNvPr id="763117763" name="Google Shape;215;p22"/>
          <p:cNvSpPr txBox="1">
            <a:spLocks noGrp="1"/>
          </p:cNvSpPr>
          <p:nvPr>
            <p:ph type="dt" idx="10"/>
          </p:nvPr>
        </p:nvSpPr>
        <p:spPr bwMode="auto">
          <a:xfrm>
            <a:off x="462800" y="6396575"/>
            <a:ext cx="1556100" cy="223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54988324" name="Google Shape;221;p23"/>
          <p:cNvSpPr txBox="1">
            <a:spLocks noGrp="1"/>
          </p:cNvSpPr>
          <p:nvPr>
            <p:ph type="title"/>
          </p:nvPr>
        </p:nvSpPr>
        <p:spPr bwMode="auto">
          <a:xfrm>
            <a:off x="1892000" y="252150"/>
            <a:ext cx="8026915" cy="80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None/>
              <a:defRPr/>
            </a:pPr>
            <a:r>
              <a:rPr lang="en-US" sz="4000" b="1">
                <a:solidFill>
                  <a:srgbClr val="002060"/>
                </a:solidFill>
                <a:latin typeface="Arial"/>
                <a:ea typeface="Arial"/>
                <a:cs typeface="Arial"/>
              </a:rPr>
              <a:t>Objectives</a:t>
            </a:r>
            <a:endParaRPr/>
          </a:p>
        </p:txBody>
      </p:sp>
      <p:sp>
        <p:nvSpPr>
          <p:cNvPr id="1508743765" name="Google Shape;222;p23"/>
          <p:cNvSpPr txBox="1">
            <a:spLocks noGrp="1"/>
          </p:cNvSpPr>
          <p:nvPr>
            <p:ph type="sldNum" idx="12"/>
          </p:nvPr>
        </p:nvSpPr>
        <p:spPr bwMode="auto">
          <a:xfrm>
            <a:off x="11272838" y="6122193"/>
            <a:ext cx="683418" cy="49818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3600"/>
              <a:buNone/>
              <a:defRPr/>
            </a:pPr>
            <a:r>
              <a:rPr lang="en-US" sz="3200">
                <a:solidFill>
                  <a:srgbClr val="002060"/>
                </a:solidFill>
                <a:latin typeface="Arial"/>
                <a:ea typeface="Arial"/>
                <a:cs typeface="Arial"/>
              </a:rPr>
              <a:t>09</a:t>
            </a:r>
            <a:endParaRPr sz="2800"/>
          </a:p>
        </p:txBody>
      </p:sp>
      <p:pic>
        <p:nvPicPr>
          <p:cNvPr id="463974497" name="Google Shape;223;p23"/>
          <p:cNvPicPr/>
          <p:nvPr/>
        </p:nvPicPr>
        <p:blipFill rotWithShape="1">
          <a:blip r:embed="rId3">
            <a:alphaModFix/>
          </a:blip>
          <a:stretch/>
        </p:blipFill>
        <p:spPr bwMode="auto">
          <a:xfrm>
            <a:off x="362465" y="374895"/>
            <a:ext cx="685281" cy="685281"/>
          </a:xfrm>
          <a:prstGeom prst="rect">
            <a:avLst/>
          </a:prstGeom>
          <a:noFill/>
          <a:ln>
            <a:noFill/>
          </a:ln>
        </p:spPr>
      </p:pic>
      <p:pic>
        <p:nvPicPr>
          <p:cNvPr id="1599751861" name="Google Shape;224;p23"/>
          <p:cNvPicPr/>
          <p:nvPr/>
        </p:nvPicPr>
        <p:blipFill rotWithShape="1">
          <a:blip r:embed="rId4">
            <a:alphaModFix/>
          </a:blip>
          <a:stretch/>
        </p:blipFill>
        <p:spPr bwMode="auto">
          <a:xfrm>
            <a:off x="9918915" y="251522"/>
            <a:ext cx="1943782" cy="808654"/>
          </a:xfrm>
          <a:prstGeom prst="rect">
            <a:avLst/>
          </a:prstGeom>
          <a:noFill/>
          <a:ln>
            <a:noFill/>
          </a:ln>
        </p:spPr>
      </p:pic>
      <p:sp>
        <p:nvSpPr>
          <p:cNvPr id="2035450397" name="Google Shape;226;p23"/>
          <p:cNvSpPr txBox="1"/>
          <p:nvPr/>
        </p:nvSpPr>
        <p:spPr bwMode="auto">
          <a:xfrm>
            <a:off x="1569006" y="1134873"/>
            <a:ext cx="9386597" cy="3749359"/>
          </a:xfrm>
          <a:prstGeom prst="rect">
            <a:avLst/>
          </a:prstGeom>
          <a:noFill/>
          <a:ln>
            <a:noFill/>
          </a:ln>
        </p:spPr>
        <p:txBody>
          <a:bodyPr spcFirstLastPara="1" wrap="square" lIns="91425" tIns="45700" rIns="91425" bIns="45700" anchor="t" anchorCtr="0">
            <a:spAutoFit/>
          </a:bodyPr>
          <a:lstStyle/>
          <a:p>
            <a:pPr lvl="0" algn="l" rtl="0">
              <a:lnSpc>
                <a:spcPct val="100000"/>
              </a:lnSpc>
              <a:spcBef>
                <a:spcPts val="0"/>
              </a:spcBef>
              <a:spcAft>
                <a:spcPts val="0"/>
              </a:spcAft>
              <a:defRPr/>
            </a:pPr>
            <a:endParaRPr sz="2000" b="0" i="0" u="none" strike="noStrike" cap="none">
              <a:solidFill>
                <a:srgbClr val="000000"/>
              </a:solidFill>
              <a:latin typeface="Arial"/>
              <a:ea typeface="Arial"/>
              <a:cs typeface="Arial"/>
            </a:endParaRPr>
          </a:p>
          <a:p>
            <a:pPr marL="327936" marR="0" lvl="0" indent="-327936" algn="l" rtl="0">
              <a:lnSpc>
                <a:spcPct val="100000"/>
              </a:lnSpc>
              <a:spcBef>
                <a:spcPts val="0"/>
              </a:spcBef>
              <a:spcAft>
                <a:spcPts val="0"/>
              </a:spcAft>
              <a:buClr>
                <a:srgbClr val="000000"/>
              </a:buClr>
              <a:buSzPts val="2200"/>
              <a:buFont typeface="Wingdings"/>
              <a:buChar char="§"/>
              <a:defRPr/>
            </a:pPr>
            <a:r>
              <a:rPr lang="en-US" sz="2000" b="0" i="0" u="none" strike="noStrike" cap="none">
                <a:solidFill>
                  <a:srgbClr val="000000"/>
                </a:solidFill>
                <a:latin typeface="Arial"/>
                <a:ea typeface="Arial"/>
                <a:cs typeface="Arial"/>
              </a:rPr>
              <a:t>To develop an Property Transaction Process via Digital Portal to handle stamp obtaining and stamp duty payment digitally.</a:t>
            </a:r>
            <a:endParaRPr sz="1200" b="0"/>
          </a:p>
          <a:p>
            <a:pPr marL="467636" marR="0" lvl="0" indent="-327936" algn="l" rtl="0">
              <a:lnSpc>
                <a:spcPct val="100000"/>
              </a:lnSpc>
              <a:spcBef>
                <a:spcPts val="0"/>
              </a:spcBef>
              <a:spcAft>
                <a:spcPts val="0"/>
              </a:spcAft>
              <a:buClr>
                <a:srgbClr val="000000"/>
              </a:buClr>
              <a:buSzPts val="2200"/>
              <a:buFont typeface="Wingdings"/>
              <a:buChar char="§"/>
              <a:defRPr/>
            </a:pPr>
            <a:endParaRPr sz="2000" b="0" i="0" u="none" strike="noStrike" cap="none">
              <a:solidFill>
                <a:srgbClr val="000000"/>
              </a:solidFill>
              <a:latin typeface="Arial"/>
              <a:ea typeface="Arial"/>
              <a:cs typeface="Arial"/>
            </a:endParaRPr>
          </a:p>
          <a:p>
            <a:pPr marL="327936" marR="0" lvl="0" indent="-327936" algn="l" rtl="0">
              <a:lnSpc>
                <a:spcPct val="100000"/>
              </a:lnSpc>
              <a:spcBef>
                <a:spcPts val="0"/>
              </a:spcBef>
              <a:spcAft>
                <a:spcPts val="0"/>
              </a:spcAft>
              <a:buClr>
                <a:srgbClr val="000000"/>
              </a:buClr>
              <a:buSzPts val="2200"/>
              <a:buFont typeface="Wingdings"/>
              <a:buChar char="§"/>
              <a:defRPr/>
            </a:pPr>
            <a:r>
              <a:rPr lang="en-US" sz="2000" b="0" i="0" u="none" strike="noStrike" cap="none">
                <a:solidFill>
                  <a:srgbClr val="000000"/>
                </a:solidFill>
                <a:latin typeface="Arial"/>
                <a:ea typeface="Arial"/>
                <a:cs typeface="Arial"/>
              </a:rPr>
              <a:t>To develop an Digital Verification Protocols for Title Transfers to manage ownership transfer transactions between buyers and sellers.</a:t>
            </a:r>
            <a:endParaRPr sz="1200" b="0"/>
          </a:p>
          <a:p>
            <a:pPr marL="467636" marR="0" lvl="0" indent="-327936" algn="l" rtl="0">
              <a:lnSpc>
                <a:spcPct val="100000"/>
              </a:lnSpc>
              <a:spcBef>
                <a:spcPts val="0"/>
              </a:spcBef>
              <a:spcAft>
                <a:spcPts val="0"/>
              </a:spcAft>
              <a:buClr>
                <a:srgbClr val="000000"/>
              </a:buClr>
              <a:buSzPts val="2200"/>
              <a:buFont typeface="Wingdings"/>
              <a:buChar char="§"/>
              <a:defRPr/>
            </a:pPr>
            <a:endParaRPr sz="2000" b="0" i="0" u="none" strike="noStrike" cap="none">
              <a:solidFill>
                <a:srgbClr val="000000"/>
              </a:solidFill>
              <a:latin typeface="Arial"/>
              <a:ea typeface="Arial"/>
              <a:cs typeface="Arial"/>
            </a:endParaRPr>
          </a:p>
          <a:p>
            <a:pPr marL="327936" marR="0" lvl="0" indent="-327936" algn="l" rtl="0">
              <a:lnSpc>
                <a:spcPct val="100000"/>
              </a:lnSpc>
              <a:spcBef>
                <a:spcPts val="0"/>
              </a:spcBef>
              <a:spcAft>
                <a:spcPts val="0"/>
              </a:spcAft>
              <a:buClr>
                <a:srgbClr val="000000"/>
              </a:buClr>
              <a:buSzPts val="2200"/>
              <a:buFont typeface="Wingdings"/>
              <a:buChar char="§"/>
              <a:defRPr/>
            </a:pPr>
            <a:r>
              <a:rPr lang="en-US" sz="2000" b="0" i="0" u="none" strike="noStrike" cap="none">
                <a:solidFill>
                  <a:srgbClr val="000000"/>
                </a:solidFill>
                <a:latin typeface="Arial"/>
                <a:ea typeface="Arial"/>
                <a:cs typeface="Arial"/>
              </a:rPr>
              <a:t>To design a Network Structure for the System to support structured and transparent transaction flow.</a:t>
            </a:r>
            <a:endParaRPr sz="1200" b="0"/>
          </a:p>
          <a:p>
            <a:pPr marL="467636" marR="0" lvl="0" indent="-327936" algn="l" rtl="0">
              <a:lnSpc>
                <a:spcPct val="100000"/>
              </a:lnSpc>
              <a:spcBef>
                <a:spcPts val="0"/>
              </a:spcBef>
              <a:spcAft>
                <a:spcPts val="0"/>
              </a:spcAft>
              <a:buClr>
                <a:srgbClr val="000000"/>
              </a:buClr>
              <a:buSzPts val="2200"/>
              <a:buFont typeface="Wingdings"/>
              <a:buChar char="§"/>
              <a:defRPr/>
            </a:pPr>
            <a:endParaRPr sz="2000" b="0" i="0" u="none" strike="noStrike" cap="none">
              <a:solidFill>
                <a:srgbClr val="000000"/>
              </a:solidFill>
              <a:latin typeface="Arial"/>
              <a:ea typeface="Arial"/>
              <a:cs typeface="Arial"/>
            </a:endParaRPr>
          </a:p>
          <a:p>
            <a:pPr marL="327935" marR="0" lvl="0" indent="-327935" algn="l" rtl="0">
              <a:lnSpc>
                <a:spcPct val="100000"/>
              </a:lnSpc>
              <a:spcBef>
                <a:spcPts val="0"/>
              </a:spcBef>
              <a:spcAft>
                <a:spcPts val="0"/>
              </a:spcAft>
              <a:buClr>
                <a:srgbClr val="000000"/>
              </a:buClr>
              <a:buSzPts val="2200"/>
              <a:buFont typeface="Wingdings"/>
              <a:buChar char="§"/>
              <a:defRPr/>
            </a:pPr>
            <a:r>
              <a:rPr lang="en-US" sz="2000" b="0" i="0" u="none" strike="noStrike" cap="none">
                <a:solidFill>
                  <a:srgbClr val="000000"/>
                </a:solidFill>
                <a:latin typeface="Arial"/>
                <a:ea typeface="Arial"/>
                <a:cs typeface="Arial"/>
              </a:rPr>
              <a:t>To get Gas cost Analysis  for </a:t>
            </a:r>
            <a:r>
              <a:rPr lang="en-US" sz="2000" b="0" i="0" u="none" strike="noStrike" cap="none" spc="0">
                <a:solidFill>
                  <a:srgbClr val="000000"/>
                </a:solidFill>
                <a:latin typeface="Arial"/>
                <a:ea typeface="Arial"/>
                <a:cs typeface="Arial"/>
              </a:rPr>
              <a:t>different transaction operations in Land Registration</a:t>
            </a:r>
            <a:r>
              <a:rPr lang="en-US" sz="2000" b="0" i="0" u="none" strike="noStrike" cap="none">
                <a:solidFill>
                  <a:srgbClr val="000000"/>
                </a:solidFill>
                <a:latin typeface="Arial"/>
                <a:ea typeface="Arial"/>
                <a:cs typeface="Arial"/>
              </a:rPr>
              <a:t>.</a:t>
            </a:r>
            <a:endParaRPr sz="1200" b="0"/>
          </a:p>
        </p:txBody>
      </p:sp>
      <p:sp>
        <p:nvSpPr>
          <p:cNvPr id="1241789247" name="Google Shape;227;p23"/>
          <p:cNvSpPr txBox="1">
            <a:spLocks noGrp="1"/>
          </p:cNvSpPr>
          <p:nvPr>
            <p:ph type="dt" idx="10"/>
          </p:nvPr>
        </p:nvSpPr>
        <p:spPr bwMode="auto">
          <a:xfrm>
            <a:off x="462800" y="6396575"/>
            <a:ext cx="1556100" cy="223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defRPr/>
            </a:pPr>
            <a:r>
              <a:rPr lang="en-US" b="1">
                <a:solidFill>
                  <a:srgbClr val="002060"/>
                </a:solidFill>
                <a:latin typeface="Arial"/>
                <a:ea typeface="Arial"/>
                <a:cs typeface="Arial"/>
              </a:rPr>
              <a:t>30 January 2026</a:t>
            </a:r>
            <a:endParaRPr b="1">
              <a:solidFill>
                <a:srgbClr val="002060"/>
              </a:solidFill>
              <a:latin typeface="Arial"/>
              <a:ea typeface="Arial"/>
              <a:cs typeface="Arial"/>
            </a:endParaRPr>
          </a:p>
        </p:txBody>
      </p:sp>
      <p:sp>
        <p:nvSpPr>
          <p:cNvPr id="1882576630" name="Google Shape;164;p18"/>
          <p:cNvSpPr txBox="1">
            <a:spLocks noGrp="1"/>
          </p:cNvSpPr>
          <p:nvPr>
            <p:ph type="ftr" idx="11"/>
          </p:nvPr>
        </p:nvSpPr>
        <p:spPr bwMode="auto">
          <a:xfrm>
            <a:off x="2121576" y="6620422"/>
            <a:ext cx="8219178" cy="223800"/>
          </a:xfrm>
          <a:prstGeom prst="rect">
            <a:avLst/>
          </a:prstGeom>
          <a:noFill/>
          <a:ln>
            <a:noFill/>
          </a:ln>
        </p:spPr>
        <p:txBody>
          <a:bodyPr spcFirstLastPara="1" wrap="square" lIns="91423" tIns="45699" rIns="91423" bIns="45699" anchor="ctr" anchorCtr="0">
            <a:noAutofit/>
          </a:bodyPr>
          <a:lstStyle/>
          <a:p>
            <a:pPr marL="0" lvl="0" indent="0" algn="ctr" rtl="0">
              <a:lnSpc>
                <a:spcPct val="100000"/>
              </a:lnSpc>
              <a:spcBef>
                <a:spcPts val="0"/>
              </a:spcBef>
              <a:spcAft>
                <a:spcPts val="0"/>
              </a:spcAft>
              <a:buSzPts val="4800"/>
              <a:buNone/>
              <a:defRPr/>
            </a:pPr>
            <a:r>
              <a:rPr lang="en-US" sz="1000" b="1"/>
              <a:t>Smart Land Registration in BD: A Blockchain-Based Architecture for Decentralized Land Governance and Secure Registration</a:t>
            </a:r>
            <a:endParaRPr sz="1000" b="1">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ONLYOFFICE/9.2.1.43</Application>
  <PresentationFormat>On-screen Show (4:3)</PresentationFormat>
  <Paragraphs>0</Paragraphs>
  <Slides>47</Slides>
  <Notes>47</Notes>
  <HiddenSlides>0</HiddenSlides>
  <MMClips>2</MMClips>
  <ScaleCrop>0</ScaleCrop>
  <HeadingPairs>
    <vt:vector size="4" baseType="variant">
      <vt:variant>
        <vt:lpstr>Theme</vt:lpstr>
      </vt:variant>
      <vt:variant>
        <vt:i4>1</vt:i4>
      </vt:variant>
      <vt:variant>
        <vt:lpstr>Slide Titles</vt:lpstr>
      </vt:variant>
      <vt:variant>
        <vt:i4>47</vt:i4>
      </vt:variant>
    </vt:vector>
  </HeadingPairs>
  <TitlesOfParts>
    <vt:vector size="4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Acer</dc:creator>
  <cp:lastModifiedBy/>
  <cp:revision>20</cp:revision>
  <dcterms:modified xsi:type="dcterms:W3CDTF">2026-01-30T02:16:50Z</dcterms:modified>
</cp:coreProperties>
</file>